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7"/>
  </p:handoutMasterIdLst>
  <p:sldIdLst>
    <p:sldId id="256" r:id="rId3"/>
    <p:sldId id="257" r:id="rId5"/>
    <p:sldId id="259" r:id="rId6"/>
    <p:sldId id="262" r:id="rId7"/>
    <p:sldId id="263" r:id="rId8"/>
    <p:sldId id="264" r:id="rId9"/>
    <p:sldId id="265" r:id="rId10"/>
    <p:sldId id="269" r:id="rId11"/>
    <p:sldId id="266" r:id="rId12"/>
    <p:sldId id="270" r:id="rId13"/>
    <p:sldId id="294" r:id="rId14"/>
    <p:sldId id="271" r:id="rId15"/>
    <p:sldId id="272" r:id="rId16"/>
    <p:sldId id="273" r:id="rId17"/>
    <p:sldId id="274" r:id="rId18"/>
    <p:sldId id="284" r:id="rId19"/>
    <p:sldId id="275" r:id="rId20"/>
    <p:sldId id="282" r:id="rId21"/>
    <p:sldId id="280" r:id="rId22"/>
    <p:sldId id="279" r:id="rId23"/>
    <p:sldId id="276" r:id="rId24"/>
    <p:sldId id="281" r:id="rId25"/>
    <p:sldId id="285" r:id="rId26"/>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howGuides="1">
      <p:cViewPr varScale="1">
        <p:scale>
          <a:sx n="75" d="100"/>
          <a:sy n="75" d="100"/>
        </p:scale>
        <p:origin x="90" y="96"/>
      </p:cViewPr>
      <p:guideLst>
        <p:guide orient="horz" pos="215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true"/>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true"/>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true"/>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163" cy="512763"/>
          </a:xfrm>
          <a:prstGeom prst="rect">
            <a:avLst/>
          </a:prstGeom>
        </p:spPr>
        <p:txBody>
          <a:bodyPr vert="horz" lIns="91440" tIns="45720" rIns="91440" bIns="45720" rtlCol="0"/>
          <a:lstStyle>
            <a:lvl1pPr algn="l">
              <a:defRPr sz="1200">
                <a:latin typeface="Droid Sans Fallback" panose="020B0502000000000001" charset="-122"/>
                <a:ea typeface="Droid Sans Fallback" panose="020B0502000000000001" charset="-122"/>
              </a:defRPr>
            </a:lvl1pPr>
          </a:lstStyle>
          <a:p>
            <a:endParaRPr lang="zh-CN" altLang="en-US"/>
          </a:p>
        </p:txBody>
      </p:sp>
      <p:sp>
        <p:nvSpPr>
          <p:cNvPr id="3" name="日期占位符 2"/>
          <p:cNvSpPr>
            <a:spLocks noGrp="true"/>
          </p:cNvSpPr>
          <p:nvPr>
            <p:ph type="dt" idx="1"/>
          </p:nvPr>
        </p:nvSpPr>
        <p:spPr>
          <a:xfrm>
            <a:off x="4024313" y="0"/>
            <a:ext cx="3078162" cy="512763"/>
          </a:xfrm>
          <a:prstGeom prst="rect">
            <a:avLst/>
          </a:prstGeom>
        </p:spPr>
        <p:txBody>
          <a:bodyPr vert="horz" lIns="91440" tIns="45720" rIns="91440" bIns="45720" rtlCol="0"/>
          <a:lstStyle>
            <a:lvl1pPr algn="r">
              <a:defRPr sz="1200">
                <a:latin typeface="Droid Sans Fallback" panose="020B0502000000000001" charset="-122"/>
                <a:ea typeface="Droid Sans Fallback" panose="020B0502000000000001" charset="-122"/>
              </a:defRPr>
            </a:lvl1pPr>
          </a:lstStyle>
          <a:p>
            <a:fld id="{D6C8D182-E4C8-4120-9249-FC9774456FFA}" type="datetimeFigureOut">
              <a:rPr lang="zh-CN" altLang="en-US" smtClean="0"/>
            </a:fld>
            <a:endParaRPr lang="zh-CN" altLang="en-US"/>
          </a:p>
        </p:txBody>
      </p:sp>
      <p:sp>
        <p:nvSpPr>
          <p:cNvPr id="4" name="幻灯片图像占位符 3"/>
          <p:cNvSpPr>
            <a:spLocks noGrp="true" noRot="true" noChangeAspect="true"/>
          </p:cNvSpPr>
          <p:nvPr>
            <p:ph type="sldImg" idx="2"/>
          </p:nvPr>
        </p:nvSpPr>
        <p:spPr>
          <a:xfrm>
            <a:off x="482247" y="1279525"/>
            <a:ext cx="6141156"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true"/>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true"/>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atin typeface="Droid Sans Fallback" panose="020B0502000000000001" charset="-122"/>
                <a:ea typeface="Droid Sans Fallback" panose="020B0502000000000001" charset="-122"/>
              </a:defRPr>
            </a:lvl1pPr>
          </a:lstStyle>
          <a:p>
            <a:endParaRPr lang="zh-CN" altLang="en-US"/>
          </a:p>
        </p:txBody>
      </p:sp>
      <p:sp>
        <p:nvSpPr>
          <p:cNvPr id="7" name="灯片编号占位符 6"/>
          <p:cNvSpPr>
            <a:spLocks noGrp="true"/>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atin typeface="Droid Sans Fallback" panose="020B0502000000000001" charset="-122"/>
                <a:ea typeface="Droid Sans Fallback" panose="020B0502000000000001" charset="-122"/>
              </a:defRPr>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Droid Sans Fallback" panose="020B0502000000000001" charset="-122"/>
        <a:ea typeface="Droid Sans Fallback" panose="020B0502000000000001" charset="-122"/>
        <a:cs typeface="+mn-cs"/>
      </a:defRPr>
    </a:lvl1pPr>
    <a:lvl2pPr marL="457200" algn="l" defTabSz="914400" rtl="0" eaLnBrk="1" latinLnBrk="0" hangingPunct="1">
      <a:defRPr sz="1200" kern="1200">
        <a:solidFill>
          <a:schemeClr val="tx1"/>
        </a:solidFill>
        <a:latin typeface="Droid Sans Fallback" panose="020B0502000000000001" charset="-122"/>
        <a:ea typeface="Droid Sans Fallback" panose="020B0502000000000001" charset="-122"/>
        <a:cs typeface="+mn-cs"/>
      </a:defRPr>
    </a:lvl2pPr>
    <a:lvl3pPr marL="914400" algn="l" defTabSz="914400" rtl="0" eaLnBrk="1" latinLnBrk="0" hangingPunct="1">
      <a:defRPr sz="1200" kern="1200">
        <a:solidFill>
          <a:schemeClr val="tx1"/>
        </a:solidFill>
        <a:latin typeface="Droid Sans Fallback" panose="020B0502000000000001" charset="-122"/>
        <a:ea typeface="Droid Sans Fallback" panose="020B0502000000000001" charset="-122"/>
        <a:cs typeface="+mn-cs"/>
      </a:defRPr>
    </a:lvl3pPr>
    <a:lvl4pPr marL="1371600" algn="l" defTabSz="914400" rtl="0" eaLnBrk="1" latinLnBrk="0" hangingPunct="1">
      <a:defRPr sz="1200" kern="1200">
        <a:solidFill>
          <a:schemeClr val="tx1"/>
        </a:solidFill>
        <a:latin typeface="Droid Sans Fallback" panose="020B0502000000000001" charset="-122"/>
        <a:ea typeface="Droid Sans Fallback" panose="020B0502000000000001" charset="-122"/>
        <a:cs typeface="+mn-cs"/>
      </a:defRPr>
    </a:lvl4pPr>
    <a:lvl5pPr marL="1828800" algn="l" defTabSz="914400" rtl="0" eaLnBrk="1" latinLnBrk="0" hangingPunct="1">
      <a:defRPr sz="1200" kern="1200">
        <a:solidFill>
          <a:schemeClr val="tx1"/>
        </a:solidFill>
        <a:latin typeface="Droid Sans Fallback" panose="020B0502000000000001" charset="-122"/>
        <a:ea typeface="Droid Sans Fallback" panose="020B0502000000000001"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ltLang="en-US"/>
              <a:t>Hello, my name is Diego Avila and I am presenting my thesis: A ROS implementation of a 6-DOF EKF for indoor drone Visual SLAM.</a:t>
            </a:r>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marL="171450" indent="-171450">
              <a:buFont typeface="Arial" panose="020B0604020202020204" pitchFamily="34" charset="0"/>
              <a:buChar char="•"/>
            </a:pPr>
            <a:r>
              <a:rPr lang="en-US" altLang="en-US"/>
              <a:t>The observation model for the markers builds the markers’ pose in the camera reference frame. </a:t>
            </a:r>
            <a:endParaRPr lang="en-US" altLang="en-US"/>
          </a:p>
          <a:p>
            <a:pPr marL="171450" indent="-171450">
              <a:buFont typeface="Arial" panose="020B0604020202020204" pitchFamily="34" charset="0"/>
              <a:buChar char="•"/>
            </a:pPr>
            <a:r>
              <a:rPr lang="en-US" altLang="en-US"/>
              <a:t>The observations are obtained from a stereo camera that points to the floor, and estimates the marker’s pose with respect to the camera reference frame.</a:t>
            </a:r>
            <a:endParaRPr lang="en-US" altLang="en-US"/>
          </a:p>
          <a:p>
            <a:pPr marL="171450" indent="-171450">
              <a:buFont typeface="Arial" panose="020B0604020202020204" pitchFamily="34" charset="0"/>
              <a:buChar char="•"/>
            </a:pPr>
            <a:endParaRPr lang="en-US" altLang="en-US"/>
          </a:p>
          <a:p>
            <a:pPr marL="171450" indent="-171450">
              <a:buFont typeface="Arial" panose="020B0604020202020204" pitchFamily="34" charset="0"/>
              <a:buChar char="•"/>
            </a:pPr>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marL="171450" indent="-171450">
              <a:buFont typeface="Arial" panose="020B0604020202020204" pitchFamily="34" charset="0"/>
              <a:buChar char="•"/>
            </a:pPr>
            <a:r>
              <a:rPr lang="en-US" altLang="en-US"/>
              <a:t>In the case of the height correction, a combination of range sensor and 3d occupancy grid is used. </a:t>
            </a:r>
            <a:endParaRPr lang="en-US" altLang="en-US"/>
          </a:p>
          <a:p>
            <a:pPr marL="171450" indent="-171450">
              <a:buFont typeface="Arial" panose="020B0604020202020204" pitchFamily="34" charset="0"/>
              <a:buChar char="•"/>
            </a:pPr>
            <a:r>
              <a:rPr lang="en-US" altLang="en-US"/>
              <a:t>In this case, if the occupancy grid information is available, the observation is composed by the sum of the range sensor distance and the occupancy grid information for the current position of the drone.</a:t>
            </a:r>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marL="171450" indent="-171450">
              <a:buFont typeface="Arial" panose="020B0604020202020204" pitchFamily="34" charset="0"/>
              <a:buChar char="•"/>
            </a:pPr>
            <a:r>
              <a:rPr lang="en-US" altLang="en-US"/>
              <a:t>However, some of the observations may be outliers, and that is why we incorporated a way of discarding these measurements</a:t>
            </a:r>
            <a:endParaRPr lang="en-US" altLang="en-US"/>
          </a:p>
          <a:p>
            <a:pPr marL="171450" indent="-171450">
              <a:buFont typeface="Arial" panose="020B0604020202020204" pitchFamily="34" charset="0"/>
              <a:buChar char="•"/>
            </a:pPr>
            <a:r>
              <a:rPr lang="en-US" altLang="en-US"/>
              <a:t>We added a Normalized Estimation Error Squared test, in order to make the algorithm consistent and robust enough to avoid bad measurements.</a:t>
            </a:r>
            <a:endParaRPr lang="en-US" altLang="en-US"/>
          </a:p>
          <a:p>
            <a:pPr marL="171450" indent="-171450">
              <a:buFont typeface="Arial" panose="020B0604020202020204" pitchFamily="34" charset="0"/>
              <a:buChar char="•"/>
            </a:pPr>
            <a:r>
              <a:rPr lang="en-US" altLang="en-US"/>
              <a:t>The NEES test is done before updating the state vector and the covariance matrix. </a:t>
            </a:r>
            <a:endParaRPr lang="en-US" altLang="en-US"/>
          </a:p>
          <a:p>
            <a:pPr indent="0">
              <a:buFont typeface="Arial" panose="020B0604020202020204" pitchFamily="34" charset="0"/>
              <a:buNone/>
            </a:pPr>
            <a:endParaRPr lang="en-US" altLang="en-US"/>
          </a:p>
          <a:p>
            <a:pPr marL="171450" indent="-171450">
              <a:buFont typeface="Arial" panose="020B0604020202020204" pitchFamily="34" charset="0"/>
              <a:buChar char="•"/>
            </a:pPr>
            <a:r>
              <a:rPr lang="en-US" altLang="en-US"/>
              <a:t>Here, v_i is the innovation taken from the obtained measurement and the observation model, and S is its covariance. </a:t>
            </a:r>
            <a:endParaRPr lang="en-US" altLang="en-US"/>
          </a:p>
          <a:p>
            <a:pPr marL="171450" indent="-171450">
              <a:buFont typeface="Arial" panose="020B0604020202020204" pitchFamily="34" charset="0"/>
              <a:buChar char="•"/>
            </a:pPr>
            <a:r>
              <a:rPr lang="en-US" altLang="en-US"/>
              <a:t>D2 is used to establish a correspondance between the observed measurement and the landmark features. If D2 is less or equal </a:t>
            </a:r>
            <a:r>
              <a:rPr lang="en-US" altLang="en-US">
                <a:sym typeface="+mn-ea"/>
              </a:rPr>
              <a:t>than the chi2 threshold, this correspondance is verified.</a:t>
            </a:r>
            <a:r>
              <a:rPr lang="en-US" altLang="en-US"/>
              <a:t> </a:t>
            </a:r>
            <a:endParaRPr lang="en-US" altLang="en-US"/>
          </a:p>
          <a:p>
            <a:pPr marL="171450" indent="-171450">
              <a:buFont typeface="Arial" panose="020B0604020202020204" pitchFamily="34" charset="0"/>
              <a:buChar char="•"/>
            </a:pPr>
            <a:r>
              <a:rPr lang="en-US" altLang="en-US"/>
              <a:t>This test is called individual compatibility, and determines whether a subset of observation features are compatible with the observation.</a:t>
            </a:r>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ltLang="en-US">
                <a:sym typeface="+mn-ea"/>
              </a:rPr>
              <a:t>...</a:t>
            </a:r>
            <a:endParaRPr lang="en-US" altLang="en-US">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ltLang="en-US">
                <a:sym typeface="+mn-ea"/>
              </a:rPr>
              <a:t>The experiments were conducted in a simulated environment.</a:t>
            </a:r>
            <a:endParaRPr lang="en-US" altLang="en-US">
              <a:sym typeface="+mn-ea"/>
            </a:endParaRPr>
          </a:p>
          <a:p>
            <a:endParaRPr lang="en-US" altLang="en-US"/>
          </a:p>
          <a:p>
            <a:r>
              <a:rPr lang="en-US" altLang="en-US"/>
              <a:t>The plot at the right is the odometry-only, so the motion model, compared to the ground truth.</a:t>
            </a:r>
            <a:endParaRPr lang="en-US" altLang="en-US"/>
          </a:p>
          <a:p>
            <a:r>
              <a:rPr lang="en-US" altLang="en-US"/>
              <a:t>As can be seen, the odometry, the green line, drifts from the ground truth, the red line, </a:t>
            </a:r>
            <a:r>
              <a:rPr lang="en-US" altLang="en-US">
                <a:sym typeface="+mn-ea"/>
              </a:rPr>
              <a:t> over time.</a:t>
            </a:r>
            <a:endParaRPr lang="en-US" altLang="en-US"/>
          </a:p>
          <a:p>
            <a:r>
              <a:rPr lang="en-US" altLang="en-US"/>
              <a:t>In this plot also the MAVROS estimation is drawn in yellow, and it also drifts over time, however less than the odometry.</a:t>
            </a:r>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marL="171450" indent="-171450">
              <a:buFont typeface="Arial" panose="020B0604020202020204" pitchFamily="34" charset="0"/>
              <a:buChar char="•"/>
            </a:pPr>
            <a:r>
              <a:rPr lang="en-US" altLang="en-US"/>
              <a:t>The first experiment is the Real observations of poles. In this experiment, real range &amp; bearing measurements were used. </a:t>
            </a:r>
            <a:endParaRPr lang="en-US" altLang="en-US"/>
          </a:p>
          <a:p>
            <a:pPr marL="171450" indent="-171450">
              <a:buFont typeface="Arial" panose="020B0604020202020204" pitchFamily="34" charset="0"/>
              <a:buChar char="•"/>
            </a:pPr>
            <a:r>
              <a:rPr lang="en-US" altLang="en-US"/>
              <a:t>It can be seen that the drone follows the ground truth</a:t>
            </a:r>
            <a:endParaRPr lang="en-US" altLang="en-US"/>
          </a:p>
          <a:p>
            <a:pPr marL="171450" indent="-171450">
              <a:buFont typeface="Arial" panose="020B0604020202020204" pitchFamily="34" charset="0"/>
              <a:buChar char="•"/>
            </a:pPr>
            <a:r>
              <a:rPr lang="en-US" altLang="en-US"/>
              <a:t>Also, there is an improvement when compared to the odometry only, in the previous plot.</a:t>
            </a:r>
            <a:endParaRPr lang="en-US" altLang="en-US"/>
          </a:p>
          <a:p>
            <a:pPr marL="171450" indent="-171450">
              <a:buFont typeface="Arial" panose="020B0604020202020204" pitchFamily="34" charset="0"/>
              <a:buChar char="•"/>
            </a:pPr>
            <a:endParaRPr lang="en-US" altLang="en-US"/>
          </a:p>
          <a:p>
            <a:pPr marL="171450" indent="-171450">
              <a:buFont typeface="Arial" panose="020B0604020202020204" pitchFamily="34" charset="0"/>
              <a:buChar char="•"/>
            </a:pPr>
            <a:r>
              <a:rPr lang="en-US" altLang="en-US"/>
              <a:t>However, there are some sections of noisy behavior </a:t>
            </a:r>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marL="171450" indent="-171450">
              <a:buFont typeface="Arial" panose="020B0604020202020204" pitchFamily="34" charset="0"/>
              <a:buChar char="•"/>
            </a:pPr>
            <a:r>
              <a:rPr lang="en-US" altLang="en-US"/>
              <a:t>For the second experiment, only known markers were used in the localization process. </a:t>
            </a:r>
            <a:endParaRPr lang="en-US" altLang="en-US"/>
          </a:p>
          <a:p>
            <a:pPr marL="171450" indent="-171450">
              <a:buFont typeface="Arial" panose="020B0604020202020204" pitchFamily="34" charset="0"/>
              <a:buChar char="•"/>
            </a:pPr>
            <a:r>
              <a:rPr lang="en-US" altLang="en-US"/>
              <a:t>The ligth blue sections in the plot are accepted marker observations, which contribute to update the state of the filter.</a:t>
            </a:r>
            <a:endParaRPr lang="en-US" altLang="en-US"/>
          </a:p>
          <a:p>
            <a:pPr marL="171450" indent="-171450">
              <a:buFont typeface="Arial" panose="020B0604020202020204" pitchFamily="34" charset="0"/>
              <a:buChar char="•"/>
            </a:pPr>
            <a:r>
              <a:rPr lang="en-US" altLang="en-US"/>
              <a:t>When no marker is seen, the drone pose drifts or jumps far from the ground truth. </a:t>
            </a:r>
            <a:endParaRPr lang="en-US" altLang="en-US"/>
          </a:p>
          <a:p>
            <a:pPr marL="171450" indent="-171450">
              <a:buFont typeface="Arial" panose="020B0604020202020204" pitchFamily="34" charset="0"/>
              <a:buChar char="•"/>
            </a:pPr>
            <a:r>
              <a:rPr lang="en-US" altLang="en-US"/>
              <a:t>This is due to the velocities delivered by the flight controller, and because there are no landmarks to correct the drone’s position.</a:t>
            </a:r>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ltLang="en-US"/>
              <a:t>The third experiment uses markers and poles to localize while building the map, so a clear SLAM situation. </a:t>
            </a:r>
            <a:endParaRPr lang="en-US" altLang="en-US"/>
          </a:p>
          <a:p>
            <a:r>
              <a:rPr lang="en-US" altLang="en-US"/>
              <a:t>Again, the light-blue sections are accepted markers’ observations. </a:t>
            </a:r>
            <a:endParaRPr lang="en-US" altLang="en-US"/>
          </a:p>
          <a:p>
            <a:endParaRPr lang="en-US" altLang="en-US"/>
          </a:p>
          <a:p>
            <a:r>
              <a:rPr lang="en-US" altLang="en-US"/>
              <a:t>It can be see that, compared to the odometry only, it follows the ground truth closer, however, the noise in the signal is higher than when only poles were used.</a:t>
            </a:r>
            <a:endParaRPr lang="en-US" altLang="en-US"/>
          </a:p>
          <a:p>
            <a:r>
              <a:rPr lang="en-US" altLang="en-US"/>
              <a:t>This behavior has to do with accepted observations that are far from the true marker position, making the filter to diverge from the ground truth.</a:t>
            </a:r>
            <a:endParaRPr lang="en-US" altLang="en-US"/>
          </a:p>
          <a:p>
            <a:endParaRPr lang="en-US" altLang="en-US"/>
          </a:p>
          <a:p>
            <a:r>
              <a:rPr lang="en-US" altLang="en-US"/>
              <a:t>This problem can be partially solved by tunning the chi2 threshold as I will show later.</a:t>
            </a:r>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marL="171450" indent="-171450">
              <a:buFont typeface="Arial" panose="020B0604020202020204" pitchFamily="34" charset="0"/>
              <a:buChar char="•"/>
            </a:pPr>
            <a:r>
              <a:rPr lang="en-US" altLang="en-US"/>
              <a:t>This video shows what happens around second 150.</a:t>
            </a:r>
            <a:endParaRPr lang="en-US" altLang="en-US"/>
          </a:p>
          <a:p>
            <a:pPr marL="171450" indent="-171450">
              <a:buFont typeface="Arial" panose="020B0604020202020204" pitchFamily="34" charset="0"/>
              <a:buChar char="•"/>
            </a:pPr>
            <a:r>
              <a:rPr lang="en-US" altLang="en-US"/>
              <a:t>The big axis at the top is the ground truth</a:t>
            </a:r>
            <a:endParaRPr lang="en-US" altLang="en-US"/>
          </a:p>
          <a:p>
            <a:pPr marL="171450" indent="-171450">
              <a:buFont typeface="Arial" panose="020B0604020202020204" pitchFamily="34" charset="0"/>
              <a:buChar char="•"/>
            </a:pPr>
            <a:r>
              <a:rPr lang="en-US" altLang="en-US">
                <a:sym typeface="+mn-ea"/>
              </a:rPr>
              <a:t>The axis at the botom represents the marker observation taken from the drone.</a:t>
            </a:r>
            <a:endParaRPr lang="en-US" altLang="en-US">
              <a:sym typeface="+mn-ea"/>
            </a:endParaRPr>
          </a:p>
          <a:p>
            <a:pPr marL="171450" indent="-171450">
              <a:buFont typeface="Arial" panose="020B0604020202020204" pitchFamily="34" charset="0"/>
              <a:buChar char="•"/>
            </a:pPr>
            <a:r>
              <a:rPr lang="en-US" altLang="en-US">
                <a:sym typeface="+mn-ea"/>
              </a:rPr>
              <a:t>The axis that represents the drone is the one circled.</a:t>
            </a:r>
            <a:endParaRPr lang="en-US" altLang="en-US"/>
          </a:p>
          <a:p>
            <a:pPr marL="171450" indent="-171450">
              <a:buFont typeface="Arial" panose="020B0604020202020204" pitchFamily="34" charset="0"/>
              <a:buChar char="•"/>
            </a:pPr>
            <a:r>
              <a:rPr lang="en-US" altLang="en-US"/>
              <a:t>At the begingn the marker axis is completly flipped, and it makes the drone update its pose far from the ground truth</a:t>
            </a:r>
            <a:endParaRPr lang="en-US" altLang="en-US"/>
          </a:p>
          <a:p>
            <a:pPr marL="171450" indent="-171450">
              <a:buFont typeface="Arial" panose="020B0604020202020204" pitchFamily="34" charset="0"/>
              <a:buChar char="•"/>
            </a:pPr>
            <a:r>
              <a:rPr lang="en-US" altLang="en-US"/>
              <a:t>At the end, the marker observation is correct, and the drone pose gets closer to the ground truth.</a:t>
            </a:r>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marL="171450" indent="-171450">
              <a:buFont typeface="Arial" panose="020B0604020202020204" pitchFamily="34" charset="0"/>
              <a:buChar char="•"/>
            </a:pPr>
            <a:r>
              <a:rPr lang="en-US" altLang="en-US"/>
              <a:t>As I mentioned, the value of the chi2 threshold is important. </a:t>
            </a:r>
            <a:endParaRPr lang="en-US" altLang="en-US"/>
          </a:p>
          <a:p>
            <a:pPr marL="171450" indent="-171450">
              <a:buFont typeface="Arial" panose="020B0604020202020204" pitchFamily="34" charset="0"/>
              <a:buChar char="•"/>
            </a:pPr>
            <a:r>
              <a:rPr lang="en-US" altLang="en-US"/>
              <a:t>So far, I’ve used a 95% of confidence that measurements are valid.</a:t>
            </a:r>
            <a:endParaRPr lang="en-US" altLang="en-US"/>
          </a:p>
          <a:p>
            <a:pPr marL="171450" indent="-171450">
              <a:buFont typeface="Arial" panose="020B0604020202020204" pitchFamily="34" charset="0"/>
              <a:buChar char="•"/>
            </a:pPr>
            <a:r>
              <a:rPr lang="en-US" altLang="en-US"/>
              <a:t>Nevertheless, if I use a 10% of confidence, the problem I had with bad measurements around second 150 is gone, which as a result introduces a new problem in the Y position after second 350. </a:t>
            </a:r>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ltLang="en-US"/>
              <a:t>The implementation presented in this work should be framed in the context of the Leonardo Drone Contest held in Turin last September. </a:t>
            </a:r>
            <a:endParaRPr lang="en-US" altLang="en-US"/>
          </a:p>
          <a:p>
            <a:r>
              <a:rPr lang="en-US" altLang="en-US"/>
              <a:t>It involves a drone in an indoor environment that needed to be fully autonomous, and able FOLLOW a set of QR markers displaced in the environment, while avoiding static obstacles.</a:t>
            </a:r>
            <a:endParaRPr lang="en-US" altLang="en-US"/>
          </a:p>
          <a:p>
            <a:r>
              <a:rPr lang="en-US" altLang="en-US"/>
              <a:t>Only inertial devices, range sensors, speed sensors and cameras were allowed</a:t>
            </a:r>
            <a:endParaRPr lang="en-US" altLang="en-US"/>
          </a:p>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ltLang="en-US"/>
              <a:t>So what happen if I remove the NEES test? </a:t>
            </a:r>
            <a:endParaRPr lang="en-US" altLang="en-US"/>
          </a:p>
          <a:p>
            <a:r>
              <a:rPr lang="en-US" altLang="en-US">
                <a:sym typeface="+mn-ea"/>
              </a:rPr>
              <a:t>This plot does not make use of the NEES test, this means that all the observations were used to update the state of the filter.</a:t>
            </a:r>
            <a:endParaRPr lang="en-US" altLang="en-US"/>
          </a:p>
          <a:p>
            <a:r>
              <a:rPr lang="en-US" altLang="en-US">
                <a:sym typeface="+mn-ea"/>
              </a:rPr>
              <a:t>As can be concluded, the NEES test is fundamental for the consistency of the fliter, so its absence would make the SLAM node unusable</a:t>
            </a:r>
            <a:endParaRPr lang="en-US" altLang="en-US"/>
          </a:p>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ltLang="en-US"/>
              <a:t>The last experiment shows the estimated pose for discovered markers:</a:t>
            </a:r>
            <a:endParaRPr lang="en-US" altLang="en-US"/>
          </a:p>
          <a:p>
            <a:pPr marL="171450" indent="-171450">
              <a:buFont typeface="Arial" panose="020B0604020202020204" pitchFamily="34" charset="0"/>
              <a:buChar char="•"/>
            </a:pPr>
            <a:r>
              <a:rPr lang="en-US" altLang="en-US"/>
              <a:t>the average euclidean distance is around 13 centimeters</a:t>
            </a:r>
            <a:endParaRPr lang="en-US" altLang="en-US"/>
          </a:p>
          <a:p>
            <a:pPr marL="171450" indent="-171450">
              <a:buFont typeface="Arial" panose="020B0604020202020204" pitchFamily="34" charset="0"/>
              <a:buChar char="•"/>
            </a:pPr>
            <a:r>
              <a:rPr lang="en-US" altLang="en-US"/>
              <a:t>while the average orientation is around 2 degrees. </a:t>
            </a:r>
            <a:endParaRPr lang="en-US" altLang="en-US"/>
          </a:p>
          <a:p>
            <a:pPr indent="0">
              <a:buFont typeface="Arial" panose="020B0604020202020204" pitchFamily="34" charset="0"/>
              <a:buNone/>
            </a:pPr>
            <a:endParaRPr lang="en-US" altLang="en-US"/>
          </a:p>
          <a:p>
            <a:pPr indent="0">
              <a:buFont typeface="Arial" panose="020B0604020202020204" pitchFamily="34" charset="0"/>
              <a:buNone/>
            </a:pPr>
            <a:r>
              <a:rPr lang="en-US" altLang="en-US"/>
              <a:t>Although it could be improved, it is a good result for the competition context.</a:t>
            </a:r>
            <a:endParaRPr lang="en-US" altLang="en-US"/>
          </a:p>
          <a:p>
            <a:pPr indent="0">
              <a:buFont typeface="Arial" panose="020B0604020202020204" pitchFamily="34" charset="0"/>
              <a:buNone/>
            </a:pPr>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marL="171450" indent="-171450">
              <a:buFont typeface="Arial" panose="020B0604020202020204" pitchFamily="34" charset="0"/>
              <a:buChar char="•"/>
            </a:pPr>
            <a:r>
              <a:rPr lang="en-US" altLang="en-US"/>
              <a:t>To conclude, I can say that both poles and markers are important for the localization process, and the pose estimation for unknown markers is good for the current context.</a:t>
            </a:r>
            <a:endParaRPr lang="en-US" altLang="en-US"/>
          </a:p>
          <a:p>
            <a:pPr marL="171450" indent="-171450">
              <a:buFont typeface="Arial" panose="020B0604020202020204" pitchFamily="34" charset="0"/>
              <a:buChar char="•"/>
            </a:pPr>
            <a:r>
              <a:rPr lang="en-US" altLang="en-US"/>
              <a:t>The NEES test is fundamental in this environment, and while low confidence is important for discarding trully bad measurements, it can discard measurements that might be important for the localization. </a:t>
            </a:r>
            <a:endParaRPr lang="en-US" altLang="en-US"/>
          </a:p>
          <a:p>
            <a:pPr marL="628650" lvl="1" indent="-171450">
              <a:buFont typeface="Arial" panose="020B0604020202020204" pitchFamily="34" charset="0"/>
              <a:buChar char="•"/>
            </a:pPr>
            <a:r>
              <a:rPr lang="en-US" altLang="en-US"/>
              <a:t>Hence, the chi2 threshold becomes a new parameter of the system.</a:t>
            </a:r>
            <a:endParaRPr lang="en-US" altLang="en-US"/>
          </a:p>
          <a:p>
            <a:endParaRPr lang="en-US" altLang="en-US"/>
          </a:p>
          <a:p>
            <a:pPr marL="171450" indent="-171450">
              <a:buFont typeface="Arial" panose="020B0604020202020204" pitchFamily="34" charset="0"/>
              <a:buChar char="•"/>
            </a:pPr>
            <a:r>
              <a:rPr lang="en-US" altLang="en-US"/>
              <a:t>On the other hand, future development could be done. </a:t>
            </a:r>
            <a:endParaRPr lang="en-US" altLang="en-US"/>
          </a:p>
          <a:p>
            <a:pPr marL="171450" indent="-171450">
              <a:buFont typeface="Arial" panose="020B0604020202020204" pitchFamily="34" charset="0"/>
              <a:buChar char="•"/>
            </a:pPr>
            <a:r>
              <a:rPr lang="en-US" altLang="en-US"/>
              <a:t>As mentioned, all the experiments were done in a simulated enviroment, and they should be run in the real drone. </a:t>
            </a:r>
            <a:endParaRPr lang="en-US" altLang="en-US"/>
          </a:p>
          <a:p>
            <a:pPr marL="171450" indent="-171450">
              <a:buFont typeface="Arial" panose="020B0604020202020204" pitchFamily="34" charset="0"/>
              <a:buChar char="•"/>
            </a:pPr>
            <a:r>
              <a:rPr lang="en-US" altLang="en-US"/>
              <a:t>Moreover, it is important to fine-tune the noise matrices and chi2 thresholds. </a:t>
            </a:r>
            <a:endParaRPr lang="en-US" altLang="en-US"/>
          </a:p>
          <a:p>
            <a:pPr marL="171450" indent="-171450">
              <a:buFont typeface="Arial" panose="020B0604020202020204" pitchFamily="34" charset="0"/>
              <a:buChar char="•"/>
            </a:pPr>
            <a:r>
              <a:rPr lang="en-US" altLang="en-US"/>
              <a:t>Finally, this implementation can be used as a baseline for comparing different SLAM approaches.</a:t>
            </a:r>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ltLang="en-US"/>
              <a:t>Thank you very much for your time.</a:t>
            </a:r>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ltLang="en-US"/>
              <a:t>In this context, we needed to tackle 2 problems: </a:t>
            </a:r>
            <a:endParaRPr lang="en-US" altLang="en-US"/>
          </a:p>
          <a:p>
            <a:pPr marL="171450" indent="-171450">
              <a:buFont typeface="Arial" panose="020B0604020202020204" pitchFamily="34" charset="0"/>
              <a:buChar char="•"/>
            </a:pPr>
            <a:r>
              <a:rPr lang="en-US" altLang="en-US"/>
              <a:t>localization, which is the problem of knowing the position of the robot,  </a:t>
            </a:r>
            <a:endParaRPr lang="en-US" altLang="en-US"/>
          </a:p>
          <a:p>
            <a:pPr marL="171450" indent="-171450">
              <a:buFont typeface="Arial" panose="020B0604020202020204" pitchFamily="34" charset="0"/>
              <a:buChar char="•"/>
            </a:pPr>
            <a:r>
              <a:rPr lang="en-US" altLang="en-US"/>
              <a:t>and mapping, which is the problem of being able to build a map of the environment.</a:t>
            </a:r>
            <a:endParaRPr lang="en-US" altLang="en-US"/>
          </a:p>
          <a:p>
            <a:pPr indent="0">
              <a:buFont typeface="Arial" panose="020B0604020202020204" pitchFamily="34" charset="0"/>
              <a:buNone/>
            </a:pPr>
            <a:endParaRPr lang="en-US" altLang="en-US"/>
          </a:p>
          <a:p>
            <a:r>
              <a:rPr lang="en-US" altLang="en-US"/>
              <a:t>Localization and mapping are complex problems since they both depend on each other: to localize itself in the environment the robot needs a map, and to map the environment the robot needs to localize itself in it.</a:t>
            </a:r>
            <a:endParaRPr lang="en-US" altLang="en-US"/>
          </a:p>
          <a:p>
            <a:r>
              <a:rPr lang="en-US" altLang="en-US"/>
              <a:t> </a:t>
            </a:r>
            <a:endParaRPr lang="en-US" altLang="en-US"/>
          </a:p>
          <a:p>
            <a:r>
              <a:rPr lang="en-US" altLang="en-US"/>
              <a:t>Nevertheless, a SLAM approach solves both problems at the same time, and due to the constraints imposed by the contest a Visual SLAM approach is the one used.</a:t>
            </a:r>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marL="171450" indent="-171450">
              <a:buFont typeface="Arial" panose="020B0604020202020204" pitchFamily="34" charset="0"/>
              <a:buChar char="•"/>
            </a:pPr>
            <a:r>
              <a:rPr lang="en-US" altLang="en-US"/>
              <a:t>We used an Extended Kalman Filter appoach since motion and observation processes for a robot are usually not-linear, and the EKF framework considers these non-linearities and linearize them using Taylor expansion</a:t>
            </a:r>
            <a:endParaRPr lang="en-US" altLang="en-US"/>
          </a:p>
          <a:p>
            <a:pPr marL="171450" indent="-171450">
              <a:buFont typeface="Arial" panose="020B0604020202020204" pitchFamily="34" charset="0"/>
              <a:buChar char="•"/>
            </a:pPr>
            <a:endParaRPr lang="en-US" altLang="en-US"/>
          </a:p>
          <a:p>
            <a:pPr marL="171450" indent="-171450">
              <a:buFont typeface="Arial" panose="020B0604020202020204" pitchFamily="34" charset="0"/>
              <a:buChar char="•"/>
            </a:pPr>
            <a:r>
              <a:rPr lang="en-US" altLang="en-US"/>
              <a:t>This way the motion model is represented by function g, which takes as parameters the control variable u, and the state vector \mu</a:t>
            </a:r>
            <a:endParaRPr lang="en-US" altLang="en-US"/>
          </a:p>
          <a:p>
            <a:pPr indent="0">
              <a:buFont typeface="Arial" panose="020B0604020202020204" pitchFamily="34" charset="0"/>
              <a:buNone/>
            </a:pPr>
            <a:endParaRPr lang="en-US" altLang="en-US"/>
          </a:p>
          <a:p>
            <a:pPr marL="171450" indent="-171450">
              <a:buFont typeface="Arial" panose="020B0604020202020204" pitchFamily="34" charset="0"/>
              <a:buChar char="•"/>
            </a:pPr>
            <a:r>
              <a:rPr lang="en-US" altLang="en-US"/>
              <a:t>Similarly, the observation model is represented by function h, and takes as parameter the estimated state produced by function g.</a:t>
            </a:r>
            <a:endParaRPr lang="en-US" altLang="en-US"/>
          </a:p>
          <a:p>
            <a:pPr marL="171450" indent="-171450">
              <a:buFont typeface="Arial" panose="020B0604020202020204" pitchFamily="34" charset="0"/>
              <a:buChar char="•"/>
            </a:pPr>
            <a:endParaRPr lang="en-US" altLang="en-US"/>
          </a:p>
          <a:p>
            <a:pPr marL="171450" indent="-171450">
              <a:buFont typeface="Arial" panose="020B0604020202020204" pitchFamily="34" charset="0"/>
              <a:buChar char="•"/>
            </a:pPr>
            <a:r>
              <a:rPr lang="en-US" altLang="en-US"/>
              <a:t>Hence, the full state vector contains not only the robot’s pose, but also the </a:t>
            </a:r>
            <a:r>
              <a:rPr lang="en-US" altLang="en-US">
                <a:sym typeface="+mn-ea"/>
              </a:rPr>
              <a:t>poses of all </a:t>
            </a:r>
            <a:r>
              <a:rPr lang="en-US" altLang="en-US"/>
              <a:t>known markers. </a:t>
            </a:r>
            <a:endParaRPr lang="en-US" altLang="en-US"/>
          </a:p>
          <a:p>
            <a:pPr marL="171450" indent="-171450">
              <a:buFont typeface="Arial" panose="020B0604020202020204" pitchFamily="34" charset="0"/>
              <a:buChar char="•"/>
            </a:pPr>
            <a:r>
              <a:rPr lang="en-US" altLang="en-US"/>
              <a:t>As a result, this approach allows us to build feature based maps.</a:t>
            </a:r>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ltLang="en-US"/>
              <a:t>So, regarding the implementation, and in the context of the competition...</a:t>
            </a:r>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ltLang="en-US"/>
              <a:t>we used a drone with a PixHawk flight controller with inertial devices, but also </a:t>
            </a:r>
            <a:endParaRPr lang="en-US" altLang="en-US"/>
          </a:p>
          <a:p>
            <a:pPr marL="171450" indent="-171450">
              <a:buFont typeface="Arial" panose="020B0604020202020204" pitchFamily="34" charset="0"/>
              <a:buChar char="•"/>
            </a:pPr>
            <a:r>
              <a:rPr lang="en-US" altLang="en-US"/>
              <a:t>2 stereo cameras, </a:t>
            </a:r>
            <a:endParaRPr lang="en-US" altLang="en-US"/>
          </a:p>
          <a:p>
            <a:pPr marL="171450" indent="-171450">
              <a:buFont typeface="Arial" panose="020B0604020202020204" pitchFamily="34" charset="0"/>
              <a:buChar char="•"/>
            </a:pPr>
            <a:r>
              <a:rPr lang="en-US" altLang="en-US"/>
              <a:t>4 monocular cameras</a:t>
            </a:r>
            <a:endParaRPr lang="en-US" altLang="en-US"/>
          </a:p>
          <a:p>
            <a:pPr marL="171450" indent="-171450">
              <a:buFont typeface="Arial" panose="020B0604020202020204" pitchFamily="34" charset="0"/>
              <a:buChar char="•"/>
            </a:pPr>
            <a:r>
              <a:rPr lang="en-US" altLang="en-US"/>
              <a:t>1 optical flow device, </a:t>
            </a:r>
            <a:endParaRPr lang="en-US" altLang="en-US"/>
          </a:p>
          <a:p>
            <a:pPr marL="171450" indent="-171450">
              <a:buFont typeface="Arial" panose="020B0604020202020204" pitchFamily="34" charset="0"/>
              <a:buChar char="•"/>
            </a:pPr>
            <a:r>
              <a:rPr lang="en-US" altLang="en-US"/>
              <a:t>and 8 range sensors.</a:t>
            </a:r>
            <a:endParaRPr lang="en-US" altLang="en-US"/>
          </a:p>
          <a:p>
            <a:pPr marL="171450" indent="-171450">
              <a:buFont typeface="Arial" panose="020B0604020202020204" pitchFamily="34" charset="0"/>
              <a:buChar char="•"/>
            </a:pPr>
            <a:endParaRPr lang="en-US" altLang="en-US">
              <a:sym typeface="+mn-ea"/>
            </a:endParaRPr>
          </a:p>
          <a:p>
            <a:pPr indent="0">
              <a:buFont typeface="Arial" panose="020B0604020202020204" pitchFamily="34" charset="0"/>
              <a:buNone/>
            </a:pPr>
            <a:r>
              <a:rPr lang="en-US" altLang="en-US">
                <a:sym typeface="+mn-ea"/>
              </a:rPr>
              <a:t>The 4 monocular cameras are displaced at 90 deg each, so to cover 360 degrees.</a:t>
            </a:r>
            <a:endParaRPr lang="en-US" altLang="en-US"/>
          </a:p>
          <a:p>
            <a:pPr marL="171450" indent="-171450">
              <a:buFont typeface="Arial" panose="020B0604020202020204" pitchFamily="34" charset="0"/>
              <a:buChar char="•"/>
            </a:pPr>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marL="171450" indent="-171450">
              <a:buFont typeface="Arial" panose="020B0604020202020204" pitchFamily="34" charset="0"/>
              <a:buChar char="•"/>
            </a:pPr>
            <a:r>
              <a:rPr lang="en-US" altLang="en-US"/>
              <a:t>A MAVROS node interfaces the flight controller with the built SLAM ROS node. </a:t>
            </a:r>
            <a:endParaRPr lang="en-US" altLang="en-US"/>
          </a:p>
          <a:p>
            <a:pPr marL="171450" indent="-171450">
              <a:buFont typeface="Arial" panose="020B0604020202020204" pitchFamily="34" charset="0"/>
              <a:buChar char="•"/>
            </a:pPr>
            <a:r>
              <a:rPr lang="en-US" altLang="en-US"/>
              <a:t>The control variables of the process are: the linear and angular velocities of the drone, located in the body reference frame, and its orientation, estimated by the flight controller. </a:t>
            </a:r>
            <a:endParaRPr lang="en-US" altLang="en-US"/>
          </a:p>
          <a:p>
            <a:pPr marL="171450" indent="-171450">
              <a:buFont typeface="Arial" panose="020B0604020202020204" pitchFamily="34" charset="0"/>
              <a:buChar char="•"/>
            </a:pPr>
            <a:r>
              <a:rPr lang="en-US" altLang="en-US"/>
              <a:t>Given this, and after a transformation of the linear velocities to the world reference frame,  the motion model becomes simply the integration of the velocities. </a:t>
            </a:r>
            <a:endParaRPr lang="en-US" altLang="en-US"/>
          </a:p>
          <a:p>
            <a:pPr marL="171450" indent="-171450">
              <a:buFont typeface="Arial" panose="020B0604020202020204" pitchFamily="34" charset="0"/>
              <a:buChar char="•"/>
            </a:pPr>
            <a:r>
              <a:rPr lang="en-US" altLang="en-US"/>
              <a:t>On the other hand, the EKF approach assumes the process noise to be Gaussian, with 0-mean and covariance R.</a:t>
            </a:r>
            <a:endParaRPr lang="en-US" altLang="en-US"/>
          </a:p>
          <a:p>
            <a:pPr marL="171450" indent="-171450">
              <a:buFont typeface="Arial" panose="020B0604020202020204" pitchFamily="34" charset="0"/>
              <a:buChar char="•"/>
            </a:pPr>
            <a:r>
              <a:rPr lang="en-US" altLang="en-US"/>
              <a:t>Covariance matrix R encodes the motion noise which, in this case, is related to the underlying dynamics of the drone flight.</a:t>
            </a:r>
            <a:endParaRPr lang="en-US" altLang="en-US"/>
          </a:p>
          <a:p>
            <a:pPr marL="171450" indent="-171450">
              <a:buFont typeface="Arial" panose="020B0604020202020204" pitchFamily="34" charset="0"/>
              <a:buChar char="•"/>
            </a:pPr>
            <a:r>
              <a:rPr lang="en-US" altLang="en-US"/>
              <a:t>This noise is the acceleration component, which is unknown but can be estimated at each time step.</a:t>
            </a:r>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marL="171450" indent="-171450">
              <a:buFont typeface="Arial" panose="020B0604020202020204" pitchFamily="34" charset="0"/>
              <a:buChar char="•"/>
            </a:pPr>
            <a:r>
              <a:rPr lang="en-US" altLang="en-US"/>
              <a:t>The environment is 10 meters width by 20 meters length. It is delimited by net-like walls, with a pavement-like black floor, and the obstacles are made of a high visibility material.</a:t>
            </a:r>
            <a:endParaRPr lang="en-US" altLang="en-US"/>
          </a:p>
          <a:p>
            <a:pPr marL="171450" indent="-171450">
              <a:buFont typeface="Arial" panose="020B0604020202020204" pitchFamily="34" charset="0"/>
              <a:buChar char="•"/>
            </a:pPr>
            <a:r>
              <a:rPr lang="en-US" altLang="en-US"/>
              <a:t>Given the characteristics of the environment, 2 types of landmarks are used: </a:t>
            </a:r>
            <a:endParaRPr lang="en-US" altLang="en-US"/>
          </a:p>
          <a:p>
            <a:pPr marL="628650" lvl="1" indent="-171450">
              <a:buFont typeface="Arial" panose="020B0604020202020204" pitchFamily="34" charset="0"/>
              <a:buChar char="•"/>
            </a:pPr>
            <a:r>
              <a:rPr lang="en-US" altLang="en-US"/>
              <a:t>poles, which are known, </a:t>
            </a:r>
            <a:endParaRPr lang="en-US" altLang="en-US"/>
          </a:p>
          <a:p>
            <a:pPr marL="628650" lvl="1" indent="-171450">
              <a:buFont typeface="Arial" panose="020B0604020202020204" pitchFamily="34" charset="0"/>
              <a:buChar char="•"/>
            </a:pPr>
            <a:r>
              <a:rPr lang="en-US" altLang="en-US"/>
              <a:t>and markers which are unknown at the beginning. </a:t>
            </a:r>
            <a:endParaRPr lang="en-US" altLang="en-US"/>
          </a:p>
          <a:p>
            <a:pPr marL="171450" indent="-171450">
              <a:buFont typeface="Arial" panose="020B0604020202020204" pitchFamily="34" charset="0"/>
              <a:buChar char="•"/>
            </a:pPr>
            <a:r>
              <a:rPr lang="en-US" altLang="en-US"/>
              <a:t>As with the motion model, the observation noise is assumed to be Gaussian, 0-mean and with covariance Q.</a:t>
            </a:r>
            <a:endParaRPr lang="en-US" altLang="en-US"/>
          </a:p>
          <a:p>
            <a:pPr marL="171450" indent="-171450">
              <a:buFont typeface="Arial" panose="020B0604020202020204" pitchFamily="34" charset="0"/>
              <a:buChar char="•"/>
            </a:pPr>
            <a:r>
              <a:rPr lang="en-US" altLang="en-US"/>
              <a:t>However, in this case, the covariance matrices Q were obtained empirically.</a:t>
            </a:r>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marL="171450" indent="-171450">
              <a:buFont typeface="Arial" panose="020B0604020202020204" pitchFamily="34" charset="0"/>
              <a:buChar char="•"/>
            </a:pPr>
            <a:r>
              <a:rPr lang="en-US" altLang="en-US"/>
              <a:t>The Poles observation model builds range and bearing information, which would be: distance, azimuth angle and altitude angle, with respect the tip of the poles.</a:t>
            </a:r>
            <a:endParaRPr lang="en-US" altLang="en-US"/>
          </a:p>
          <a:p>
            <a:pPr marL="171450" indent="-171450">
              <a:buFont typeface="Arial" panose="020B0604020202020204" pitchFamily="34" charset="0"/>
              <a:buChar char="•"/>
            </a:pPr>
            <a:r>
              <a:rPr lang="en-US" altLang="en-US"/>
              <a:t>The observations are obtained from the monocular cameras, that identify the seen pole and publish the range and bearing information to the SLAM node. </a:t>
            </a:r>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true"/>
          </p:cNvSpPr>
          <p:nvPr>
            <p:ph type="ctrTitle"/>
          </p:nvPr>
        </p:nvSpPr>
        <p:spPr>
          <a:xfrm>
            <a:off x="1524000" y="1122385"/>
            <a:ext cx="9144000" cy="2387646"/>
          </a:xfrm>
        </p:spPr>
        <p:txBody>
          <a:bodyPr anchor="b"/>
          <a:lstStyle>
            <a:lvl1pPr algn="ctr">
              <a:defRPr sz="4500"/>
            </a:lvl1pPr>
          </a:lstStyle>
          <a:p>
            <a:r>
              <a:rPr lang="en-US" smtClean="0"/>
              <a:t>Click to edit Master title style</a:t>
            </a:r>
            <a:endParaRPr lang="en-US"/>
          </a:p>
        </p:txBody>
      </p:sp>
      <p:sp>
        <p:nvSpPr>
          <p:cNvPr id="3" name="Subtitle 2"/>
          <p:cNvSpPr>
            <a:spLocks noGrp="true"/>
          </p:cNvSpPr>
          <p:nvPr>
            <p:ph type="subTitle" idx="1"/>
          </p:nvPr>
        </p:nvSpPr>
        <p:spPr>
          <a:xfrm>
            <a:off x="1524000" y="3602107"/>
            <a:ext cx="9144000" cy="1655794"/>
          </a:xfrm>
        </p:spPr>
        <p:txBody>
          <a:bodyPr/>
          <a:lstStyle>
            <a:lvl1pPr marL="0" indent="0" algn="ctr">
              <a:buNone/>
              <a:defRPr sz="1795"/>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5135"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Footer Placeholder 4"/>
          <p:cNvSpPr>
            <a:spLocks noGrp="true"/>
          </p:cNvSpPr>
          <p:nvPr>
            <p:ph type="ftr" sz="quarter" idx="11"/>
          </p:nvPr>
        </p:nvSpPr>
        <p:spPr/>
        <p:txBody>
          <a:bodyPr/>
          <a:lstStyle/>
          <a:p>
            <a:endParaRPr lang="zh-CN" altLang="en-US"/>
          </a:p>
        </p:txBody>
      </p:sp>
      <p:sp>
        <p:nvSpPr>
          <p:cNvPr id="6" name="Slide Number Placeholder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smtClean="0"/>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true"/>
          </p:cNvSpPr>
          <p:nvPr>
            <p:ph type="dt" sz="half" idx="10"/>
          </p:nvPr>
        </p:nvSpPr>
        <p:spPr/>
        <p:txBody>
          <a:bodyPr/>
          <a:lstStyle>
            <a:lvl1pPr>
              <a:defRPr>
                <a:ea typeface="Droid Sans Fallback" panose="020B0502000000000001"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cs typeface="+mn-cs"/>
            </a:endParaRPr>
          </a:p>
        </p:txBody>
      </p:sp>
      <p:sp>
        <p:nvSpPr>
          <p:cNvPr id="5" name="Footer Placeholder 4"/>
          <p:cNvSpPr>
            <a:spLocks noGrp="true"/>
          </p:cNvSpPr>
          <p:nvPr>
            <p:ph type="ftr" sz="quarter" idx="11"/>
          </p:nvPr>
        </p:nvSpPr>
        <p:spPr/>
        <p:txBody>
          <a:bodyPr/>
          <a:lstStyle>
            <a:lvl1pPr>
              <a:defRPr>
                <a:ea typeface="Droid Sans Fallback" panose="020B0502000000000001"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cs typeface="+mn-cs"/>
            </a:endParaRPr>
          </a:p>
        </p:txBody>
      </p:sp>
      <p:sp>
        <p:nvSpPr>
          <p:cNvPr id="6" name="Slide Number Placeholder 5"/>
          <p:cNvSpPr>
            <a:spLocks noGrp="true"/>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C4527FD-C22F-4528-B2BB-24ACAEFD76BE}"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Droid Sans Fallback" panose="020B0502000000000001"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Droid Sans Fallback" panose="020B0502000000000001" charset="-122"/>
              <a:cs typeface="+mn-cs"/>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8839200" y="274643"/>
            <a:ext cx="2743200" cy="5851637"/>
          </a:xfrm>
        </p:spPr>
        <p:txBody>
          <a:bodyPr vert="eaVert"/>
          <a:lstStyle/>
          <a:p>
            <a:r>
              <a:rPr lang="en-US" smtClean="0"/>
              <a:t>Click to edit Master title style</a:t>
            </a:r>
            <a:endParaRPr lang="en-US"/>
          </a:p>
        </p:txBody>
      </p:sp>
      <p:sp>
        <p:nvSpPr>
          <p:cNvPr id="3" name="Vertical Text Placeholder 2"/>
          <p:cNvSpPr>
            <a:spLocks noGrp="true"/>
          </p:cNvSpPr>
          <p:nvPr>
            <p:ph type="body" orient="vert" idx="1"/>
          </p:nvPr>
        </p:nvSpPr>
        <p:spPr>
          <a:xfrm>
            <a:off x="609600" y="274643"/>
            <a:ext cx="8070573" cy="5851637"/>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Footer Placeholder 4"/>
          <p:cNvSpPr>
            <a:spLocks noGrp="true"/>
          </p:cNvSpPr>
          <p:nvPr>
            <p:ph type="ftr" sz="quarter" idx="11"/>
          </p:nvPr>
        </p:nvSpPr>
        <p:spPr/>
        <p:txBody>
          <a:bodyPr/>
          <a:lstStyle/>
          <a:p>
            <a:endParaRPr lang="zh-CN" altLang="en-US"/>
          </a:p>
        </p:txBody>
      </p:sp>
      <p:sp>
        <p:nvSpPr>
          <p:cNvPr id="6" name="Slide Number Placeholder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smtClean="0"/>
              <a:t>Click to edit Master title style</a:t>
            </a:r>
            <a:endParaRPr lang="en-US"/>
          </a:p>
        </p:txBody>
      </p:sp>
      <p:sp>
        <p:nvSpPr>
          <p:cNvPr id="3" name="Content Placeholder 2"/>
          <p:cNvSpPr>
            <a:spLocks noGrp="true"/>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Footer Placeholder 4"/>
          <p:cNvSpPr>
            <a:spLocks noGrp="true"/>
          </p:cNvSpPr>
          <p:nvPr>
            <p:ph type="ftr" sz="quarter" idx="11"/>
          </p:nvPr>
        </p:nvSpPr>
        <p:spPr/>
        <p:txBody>
          <a:bodyPr/>
          <a:lstStyle/>
          <a:p>
            <a:endParaRPr lang="zh-CN" altLang="en-US"/>
          </a:p>
        </p:txBody>
      </p:sp>
      <p:sp>
        <p:nvSpPr>
          <p:cNvPr id="6" name="Slide Number Placeholder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831851" y="1709771"/>
            <a:ext cx="10515600" cy="2852792"/>
          </a:xfrm>
        </p:spPr>
        <p:txBody>
          <a:bodyPr anchor="b"/>
          <a:lstStyle>
            <a:lvl1pPr>
              <a:defRPr sz="4500"/>
            </a:lvl1pPr>
          </a:lstStyle>
          <a:p>
            <a:r>
              <a:rPr lang="en-US" smtClean="0"/>
              <a:t>Click to edit Master title style</a:t>
            </a:r>
            <a:endParaRPr lang="en-US"/>
          </a:p>
        </p:txBody>
      </p:sp>
      <p:sp>
        <p:nvSpPr>
          <p:cNvPr id="3" name="Text Placeholder 2"/>
          <p:cNvSpPr>
            <a:spLocks noGrp="true"/>
          </p:cNvSpPr>
          <p:nvPr>
            <p:ph type="body" idx="1"/>
          </p:nvPr>
        </p:nvSpPr>
        <p:spPr>
          <a:xfrm>
            <a:off x="831851" y="4589551"/>
            <a:ext cx="10515600" cy="1500216"/>
          </a:xfrm>
        </p:spPr>
        <p:txBody>
          <a:bodyPr/>
          <a:lstStyle>
            <a:lvl1pPr marL="0" indent="0">
              <a:buNone/>
              <a:defRPr sz="1795">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5135"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Footer Placeholder 4"/>
          <p:cNvSpPr>
            <a:spLocks noGrp="true"/>
          </p:cNvSpPr>
          <p:nvPr>
            <p:ph type="ftr" sz="quarter" idx="11"/>
          </p:nvPr>
        </p:nvSpPr>
        <p:spPr/>
        <p:txBody>
          <a:bodyPr/>
          <a:lstStyle/>
          <a:p>
            <a:endParaRPr lang="zh-CN" altLang="en-US"/>
          </a:p>
        </p:txBody>
      </p:sp>
      <p:sp>
        <p:nvSpPr>
          <p:cNvPr id="6" name="Slide Number Placeholder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smtClean="0"/>
              <a:t>Click to edit Master title style</a:t>
            </a:r>
            <a:endParaRPr lang="en-US"/>
          </a:p>
        </p:txBody>
      </p:sp>
      <p:sp>
        <p:nvSpPr>
          <p:cNvPr id="3" name="Content Placeholder 2"/>
          <p:cNvSpPr>
            <a:spLocks noGrp="true"/>
          </p:cNvSpPr>
          <p:nvPr>
            <p:ph sz="half" idx="1"/>
          </p:nvPr>
        </p:nvSpPr>
        <p:spPr>
          <a:xfrm>
            <a:off x="609600" y="1600231"/>
            <a:ext cx="5376672" cy="452605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true"/>
          </p:cNvSpPr>
          <p:nvPr>
            <p:ph sz="half" idx="2"/>
          </p:nvPr>
        </p:nvSpPr>
        <p:spPr>
          <a:xfrm>
            <a:off x="6205728" y="1600231"/>
            <a:ext cx="5376672" cy="452605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6" name="Footer Placeholder 5"/>
          <p:cNvSpPr>
            <a:spLocks noGrp="true"/>
          </p:cNvSpPr>
          <p:nvPr>
            <p:ph type="ftr" sz="quarter" idx="11"/>
          </p:nvPr>
        </p:nvSpPr>
        <p:spPr/>
        <p:txBody>
          <a:bodyPr/>
          <a:lstStyle/>
          <a:p>
            <a:endParaRPr lang="zh-CN" altLang="en-US"/>
          </a:p>
        </p:txBody>
      </p:sp>
      <p:sp>
        <p:nvSpPr>
          <p:cNvPr id="7" name="Slide Number Placeholder 6"/>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839788" y="365132"/>
            <a:ext cx="10515600" cy="1325588"/>
          </a:xfrm>
        </p:spPr>
        <p:txBody>
          <a:bodyPr/>
          <a:lstStyle/>
          <a:p>
            <a:r>
              <a:rPr lang="en-US" smtClean="0"/>
              <a:t>Click to edit Master title style</a:t>
            </a:r>
            <a:endParaRPr lang="en-US"/>
          </a:p>
        </p:txBody>
      </p:sp>
      <p:sp>
        <p:nvSpPr>
          <p:cNvPr id="3" name="Text Placeholder 2"/>
          <p:cNvSpPr>
            <a:spLocks noGrp="true"/>
          </p:cNvSpPr>
          <p:nvPr>
            <p:ph type="body" idx="1"/>
          </p:nvPr>
        </p:nvSpPr>
        <p:spPr>
          <a:xfrm>
            <a:off x="839788" y="1681195"/>
            <a:ext cx="5157787" cy="823928"/>
          </a:xfrm>
        </p:spPr>
        <p:txBody>
          <a:bodyPr anchor="b"/>
          <a:lstStyle>
            <a:lvl1pPr marL="0" indent="0">
              <a:buNone/>
              <a:defRPr sz="179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5135"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true"/>
          </p:cNvSpPr>
          <p:nvPr>
            <p:ph sz="half" idx="2"/>
          </p:nvPr>
        </p:nvSpPr>
        <p:spPr>
          <a:xfrm>
            <a:off x="839788" y="2505123"/>
            <a:ext cx="5157787" cy="368465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true"/>
          </p:cNvSpPr>
          <p:nvPr>
            <p:ph type="body" sz="quarter" idx="3"/>
          </p:nvPr>
        </p:nvSpPr>
        <p:spPr>
          <a:xfrm>
            <a:off x="6172200" y="1681195"/>
            <a:ext cx="5183188" cy="823928"/>
          </a:xfrm>
        </p:spPr>
        <p:txBody>
          <a:bodyPr anchor="b"/>
          <a:lstStyle>
            <a:lvl1pPr marL="0" indent="0">
              <a:buNone/>
              <a:defRPr sz="179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5135"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true"/>
          </p:cNvSpPr>
          <p:nvPr>
            <p:ph sz="quarter" idx="4"/>
          </p:nvPr>
        </p:nvSpPr>
        <p:spPr>
          <a:xfrm>
            <a:off x="6172200" y="2505123"/>
            <a:ext cx="5183188" cy="368465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8" name="Footer Placeholder 7"/>
          <p:cNvSpPr>
            <a:spLocks noGrp="true"/>
          </p:cNvSpPr>
          <p:nvPr>
            <p:ph type="ftr" sz="quarter" idx="11"/>
          </p:nvPr>
        </p:nvSpPr>
        <p:spPr/>
        <p:txBody>
          <a:bodyPr/>
          <a:lstStyle/>
          <a:p>
            <a:endParaRPr lang="zh-CN" altLang="en-US"/>
          </a:p>
        </p:txBody>
      </p:sp>
      <p:sp>
        <p:nvSpPr>
          <p:cNvPr id="9" name="Slide Number Placeholder 8"/>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smtClean="0"/>
              <a:t>Click to edit Master title style</a:t>
            </a:r>
            <a:endParaRPr lang="en-US"/>
          </a:p>
        </p:txBody>
      </p:sp>
      <p:sp>
        <p:nvSpPr>
          <p:cNvPr id="3" name="Date Placeholder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Footer Placeholder 3"/>
          <p:cNvSpPr>
            <a:spLocks noGrp="true"/>
          </p:cNvSpPr>
          <p:nvPr>
            <p:ph type="ftr" sz="quarter" idx="11"/>
          </p:nvPr>
        </p:nvSpPr>
        <p:spPr/>
        <p:txBody>
          <a:bodyPr/>
          <a:lstStyle/>
          <a:p>
            <a:endParaRPr lang="zh-CN" altLang="en-US"/>
          </a:p>
        </p:txBody>
      </p:sp>
      <p:sp>
        <p:nvSpPr>
          <p:cNvPr id="5" name="Slide Number Placeholder 4"/>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3" name="Footer Placeholder 2"/>
          <p:cNvSpPr>
            <a:spLocks noGrp="true"/>
          </p:cNvSpPr>
          <p:nvPr>
            <p:ph type="ftr" sz="quarter" idx="11"/>
          </p:nvPr>
        </p:nvSpPr>
        <p:spPr/>
        <p:txBody>
          <a:bodyPr/>
          <a:lstStyle/>
          <a:p>
            <a:endParaRPr lang="zh-CN" altLang="en-US"/>
          </a:p>
        </p:txBody>
      </p:sp>
      <p:sp>
        <p:nvSpPr>
          <p:cNvPr id="4" name="Slide Number Placeholder 3"/>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839788" y="457209"/>
            <a:ext cx="3932237" cy="1600231"/>
          </a:xfrm>
        </p:spPr>
        <p:txBody>
          <a:bodyPr anchor="b"/>
          <a:lstStyle>
            <a:lvl1pPr>
              <a:defRPr sz="2400"/>
            </a:lvl1pPr>
          </a:lstStyle>
          <a:p>
            <a:r>
              <a:rPr lang="en-US" smtClean="0"/>
              <a:t>Click to edit Master title style</a:t>
            </a:r>
            <a:endParaRPr lang="en-US"/>
          </a:p>
        </p:txBody>
      </p:sp>
      <p:sp>
        <p:nvSpPr>
          <p:cNvPr id="3" name="Content Placeholder 2"/>
          <p:cNvSpPr>
            <a:spLocks noGrp="true"/>
          </p:cNvSpPr>
          <p:nvPr>
            <p:ph idx="1"/>
          </p:nvPr>
        </p:nvSpPr>
        <p:spPr>
          <a:xfrm>
            <a:off x="5183188" y="987444"/>
            <a:ext cx="6172200" cy="4873718"/>
          </a:xfrm>
        </p:spPr>
        <p:txBody>
          <a:bodyPr/>
          <a:lstStyle>
            <a:lvl1pPr>
              <a:defRPr sz="2400"/>
            </a:lvl1pPr>
            <a:lvl2pPr>
              <a:defRPr sz="2105"/>
            </a:lvl2pPr>
            <a:lvl3pPr>
              <a:defRPr sz="1795"/>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true"/>
          </p:cNvSpPr>
          <p:nvPr>
            <p:ph type="body" sz="half" idx="2"/>
          </p:nvPr>
        </p:nvSpPr>
        <p:spPr>
          <a:xfrm>
            <a:off x="839788" y="2057439"/>
            <a:ext cx="3932237" cy="381166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5135"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true"/>
          </p:cNvSpPr>
          <p:nvPr>
            <p:ph type="dt" sz="half" idx="10"/>
          </p:nvPr>
        </p:nvSpPr>
        <p:spPr/>
        <p:txBody>
          <a:bodyPr/>
          <a:lstStyle>
            <a:lvl1pPr>
              <a:defRPr>
                <a:ea typeface="Droid Sans Fallback" panose="020B0502000000000001"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cs typeface="+mn-cs"/>
            </a:endParaRPr>
          </a:p>
        </p:txBody>
      </p:sp>
      <p:sp>
        <p:nvSpPr>
          <p:cNvPr id="6" name="Footer Placeholder 5"/>
          <p:cNvSpPr>
            <a:spLocks noGrp="true"/>
          </p:cNvSpPr>
          <p:nvPr>
            <p:ph type="ftr" sz="quarter" idx="11"/>
          </p:nvPr>
        </p:nvSpPr>
        <p:spPr/>
        <p:txBody>
          <a:bodyPr/>
          <a:lstStyle>
            <a:lvl1pPr>
              <a:defRPr>
                <a:ea typeface="Droid Sans Fallback" panose="020B0502000000000001"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cs typeface="+mn-cs"/>
            </a:endParaRPr>
          </a:p>
        </p:txBody>
      </p:sp>
      <p:sp>
        <p:nvSpPr>
          <p:cNvPr id="7" name="Slide Number Placeholder 6"/>
          <p:cNvSpPr>
            <a:spLocks noGrp="true"/>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C4527FD-C22F-4528-B2BB-24ACAEFD76BE}"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Droid Sans Fallback" panose="020B0502000000000001"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Droid Sans Fallback" panose="020B0502000000000001" charset="-122"/>
              <a:cs typeface="+mn-cs"/>
            </a:endParaRP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839788" y="457209"/>
            <a:ext cx="3932237" cy="1600231"/>
          </a:xfrm>
        </p:spPr>
        <p:txBody>
          <a:bodyPr anchor="b"/>
          <a:lstStyle>
            <a:lvl1pPr>
              <a:defRPr sz="2400"/>
            </a:lvl1pPr>
          </a:lstStyle>
          <a:p>
            <a:r>
              <a:rPr lang="en-US" smtClean="0"/>
              <a:t>Click to edit Master title style</a:t>
            </a:r>
            <a:endParaRPr lang="en-US"/>
          </a:p>
        </p:txBody>
      </p:sp>
      <p:sp>
        <p:nvSpPr>
          <p:cNvPr id="3" name="Picture Placeholder 2"/>
          <p:cNvSpPr>
            <a:spLocks noGrp="true"/>
          </p:cNvSpPr>
          <p:nvPr>
            <p:ph type="pic" idx="1"/>
          </p:nvPr>
        </p:nvSpPr>
        <p:spPr>
          <a:xfrm>
            <a:off x="5183188" y="987444"/>
            <a:ext cx="6172200" cy="4873718"/>
          </a:xfrm>
        </p:spPr>
        <p:txBody>
          <a:bodyPr/>
          <a:lstStyle>
            <a:lvl1pPr marL="0" indent="0">
              <a:buNone/>
              <a:defRPr sz="2400"/>
            </a:lvl1pPr>
            <a:lvl2pPr marL="342900" indent="0">
              <a:buNone/>
              <a:defRPr sz="2105"/>
            </a:lvl2pPr>
            <a:lvl3pPr marL="685800" indent="0">
              <a:buNone/>
              <a:defRPr sz="1795"/>
            </a:lvl3pPr>
            <a:lvl4pPr marL="1028700" indent="0">
              <a:buNone/>
              <a:defRPr sz="1500"/>
            </a:lvl4pPr>
            <a:lvl5pPr marL="1371600" indent="0">
              <a:buNone/>
              <a:defRPr sz="1500"/>
            </a:lvl5pPr>
            <a:lvl6pPr marL="1715135"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true"/>
          </p:cNvSpPr>
          <p:nvPr>
            <p:ph type="body" sz="half" idx="2"/>
          </p:nvPr>
        </p:nvSpPr>
        <p:spPr>
          <a:xfrm>
            <a:off x="839788" y="2057439"/>
            <a:ext cx="3932237" cy="381166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5135"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true"/>
          </p:cNvSpPr>
          <p:nvPr>
            <p:ph type="dt" sz="half" idx="10"/>
          </p:nvPr>
        </p:nvSpPr>
        <p:spPr/>
        <p:txBody>
          <a:bodyPr/>
          <a:lstStyle/>
          <a:p>
            <a:fld id="{9EFD9D74-47D9-4702-A33C-335B63B48DBF}" type="datetimeFigureOut">
              <a:rPr lang="zh-CN" altLang="en-US" smtClean="0"/>
            </a:fld>
            <a:endParaRPr lang="zh-CN" altLang="en-US" dirty="0"/>
          </a:p>
        </p:txBody>
      </p:sp>
      <p:sp>
        <p:nvSpPr>
          <p:cNvPr id="6" name="Footer Placeholder 5"/>
          <p:cNvSpPr>
            <a:spLocks noGrp="true"/>
          </p:cNvSpPr>
          <p:nvPr>
            <p:ph type="ftr" sz="quarter" idx="11"/>
          </p:nvPr>
        </p:nvSpPr>
        <p:spPr/>
        <p:txBody>
          <a:bodyPr/>
          <a:lstStyle/>
          <a:p>
            <a:endParaRPr lang="zh-CN" altLang="en-US" dirty="0"/>
          </a:p>
        </p:txBody>
      </p:sp>
      <p:sp>
        <p:nvSpPr>
          <p:cNvPr id="7" name="Slide Number Placeholder 6"/>
          <p:cNvSpPr>
            <a:spLocks noGrp="true"/>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true"/>
          <p:cNvCxnSpPr/>
          <p:nvPr userDrawn="true"/>
        </p:nvCxnSpPr>
        <p:spPr>
          <a:xfrm>
            <a:off x="742950" y="434348"/>
            <a:ext cx="0" cy="139131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43"/>
            <a:ext cx="10972800" cy="1143022"/>
          </a:xfrm>
          <a:prstGeom prst="rect">
            <a:avLst/>
          </a:prstGeom>
          <a:noFill/>
          <a:ln w="9525">
            <a:noFill/>
          </a:ln>
        </p:spPr>
        <p:txBody>
          <a:bodyPr anchor="ctr" anchorCtr="false"/>
          <a:p>
            <a:pPr lvl="0"/>
            <a:r>
              <a:t>Click to edit Master title style</a:t>
            </a:r>
          </a:p>
        </p:txBody>
      </p:sp>
      <p:sp>
        <p:nvSpPr>
          <p:cNvPr id="1027" name="Text Placeholder 1026"/>
          <p:cNvSpPr/>
          <p:nvPr>
            <p:ph type="body" idx="1"/>
          </p:nvPr>
        </p:nvSpPr>
        <p:spPr>
          <a:xfrm>
            <a:off x="609600" y="1600231"/>
            <a:ext cx="10972800" cy="4526050"/>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345"/>
            <a:ext cx="2844800" cy="476259"/>
          </a:xfrm>
          <a:prstGeom prst="rect">
            <a:avLst/>
          </a:prstGeom>
          <a:noFill/>
          <a:ln w="9525">
            <a:noFill/>
          </a:ln>
        </p:spPr>
        <p:txBody>
          <a:bodyPr/>
          <a:lstStyle>
            <a:lvl1pPr>
              <a:defRPr sz="1400"/>
            </a:lvl1pPr>
          </a:lstStyle>
          <a:p>
            <a:fld id="{760FBDFE-C587-4B4C-A407-44438C67B59E}" type="datetimeFigureOut">
              <a:rPr lang="zh-CN" altLang="en-US" smtClean="0"/>
            </a:fld>
            <a:endParaRPr lang="zh-CN" altLang="en-US"/>
          </a:p>
        </p:txBody>
      </p:sp>
      <p:sp>
        <p:nvSpPr>
          <p:cNvPr id="1029" name="Footer Placeholder 1028"/>
          <p:cNvSpPr/>
          <p:nvPr>
            <p:ph type="ftr" sz="quarter" idx="3"/>
          </p:nvPr>
        </p:nvSpPr>
        <p:spPr>
          <a:xfrm>
            <a:off x="4165600" y="6245345"/>
            <a:ext cx="3860800" cy="476259"/>
          </a:xfrm>
          <a:prstGeom prst="rect">
            <a:avLst/>
          </a:prstGeom>
          <a:noFill/>
          <a:ln w="9525">
            <a:noFill/>
          </a:ln>
        </p:spPr>
        <p:txBody>
          <a:bodyPr/>
          <a:lstStyle>
            <a:lvl1pPr algn="ctr">
              <a:defRPr sz="1400"/>
            </a:lvl1pPr>
          </a:lstStyle>
          <a:p>
            <a:endParaRPr lang="zh-CN" altLang="en-US"/>
          </a:p>
        </p:txBody>
      </p:sp>
      <p:sp>
        <p:nvSpPr>
          <p:cNvPr id="1030" name="Slide Number Placeholder 1029"/>
          <p:cNvSpPr/>
          <p:nvPr>
            <p:ph type="sldNum" sz="quarter" idx="4"/>
          </p:nvPr>
        </p:nvSpPr>
        <p:spPr>
          <a:xfrm>
            <a:off x="8737600" y="6245345"/>
            <a:ext cx="2844800" cy="476259"/>
          </a:xfrm>
          <a:prstGeom prst="rect">
            <a:avLst/>
          </a:prstGeom>
          <a:noFill/>
          <a:ln w="9525">
            <a:noFill/>
          </a:ln>
        </p:spPr>
        <p:txBody>
          <a:bodyPr/>
          <a:lstStyle>
            <a:lvl1pPr algn="r">
              <a:defRPr sz="1400"/>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marL="0" lvl="0" indent="0" algn="ctr" defTabSz="914400" eaLnBrk="1" fontAlgn="base" latinLnBrk="0" hangingPunct="1">
        <a:lnSpc>
          <a:spcPct val="100000"/>
        </a:lnSpc>
        <a:spcBef>
          <a:spcPct val="0"/>
        </a:spcBef>
        <a:spcAft>
          <a:spcPct val="0"/>
        </a:spcAft>
        <a:buNone/>
        <a:defRPr sz="4395"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3585"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7965"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7965"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7965"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7965"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7965"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7965"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7965"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795"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1035"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8235"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5.xml"/><Relationship Id="rId2" Type="http://schemas.openxmlformats.org/officeDocument/2006/relationships/image" Target="../media/image15.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xml"/><Relationship Id="rId2" Type="http://schemas.openxmlformats.org/officeDocument/2006/relationships/image" Target="../media/image17.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5.xml"/><Relationship Id="rId2" Type="http://schemas.openxmlformats.org/officeDocument/2006/relationships/image" Target="../media/image19.png"/><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5.xml"/><Relationship Id="rId2" Type="http://schemas.openxmlformats.org/officeDocument/2006/relationships/image" Target="../media/image25.png"/><Relationship Id="rId1" Type="http://schemas.openxmlformats.org/officeDocument/2006/relationships/image" Target="../media/image24.GIF"/></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5.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8.xml"/><Relationship Id="rId2" Type="http://schemas.openxmlformats.org/officeDocument/2006/relationships/image" Target="../media/image5.GIF"/><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5.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5.xml"/><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5.xml"/><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p:sp>
        <p:nvSpPr>
          <p:cNvPr id="2" name="Title 1"/>
          <p:cNvSpPr>
            <a:spLocks noGrp="true"/>
          </p:cNvSpPr>
          <p:nvPr>
            <p:ph type="ctrTitle"/>
          </p:nvPr>
        </p:nvSpPr>
        <p:spPr>
          <a:xfrm>
            <a:off x="673227" y="2235200"/>
            <a:ext cx="10845165" cy="2387600"/>
          </a:xfrm>
        </p:spPr>
        <p:txBody>
          <a:bodyPr anchor="ctr" anchorCtr="false">
            <a:scene3d>
              <a:camera prst="orthographicFront"/>
              <a:lightRig rig="threePt" dir="t"/>
            </a:scene3d>
          </a:bodyPr>
          <a:p>
            <a:pPr algn="ctr"/>
            <a:r>
              <a:rPr lang="en-US" altLang="en-US" sz="4800">
                <a:ln w="3175">
                  <a:solidFill>
                    <a:schemeClr val="tx1"/>
                  </a:solidFill>
                  <a:prstDash val="solid"/>
                </a:ln>
                <a:solidFill>
                  <a:schemeClr val="bg1"/>
                </a:solidFill>
                <a:effectLst/>
                <a:latin typeface="Futura Md BT" panose="020B0602020204020303" charset="0"/>
                <a:cs typeface="Futura Md BT" panose="020B0602020204020303" charset="0"/>
              </a:rPr>
              <a:t>A ROS implementation of a 6-DoF EKF for indoor drone Visual SLAM</a:t>
            </a:r>
            <a:endParaRPr lang="en-US" altLang="en-US" sz="4800">
              <a:ln w="3175">
                <a:solidFill>
                  <a:schemeClr val="tx1"/>
                </a:solidFill>
                <a:prstDash val="solid"/>
              </a:ln>
              <a:solidFill>
                <a:schemeClr val="bg1"/>
              </a:solidFill>
              <a:effectLst/>
              <a:latin typeface="Futura Md BT" panose="020B0602020204020303" charset="0"/>
              <a:cs typeface="Futura Md BT" panose="020B0602020204020303" charset="0"/>
            </a:endParaRPr>
          </a:p>
        </p:txBody>
      </p:sp>
      <p:sp>
        <p:nvSpPr>
          <p:cNvPr id="3" name="Subtitle 2"/>
          <p:cNvSpPr>
            <a:spLocks noGrp="true"/>
          </p:cNvSpPr>
          <p:nvPr>
            <p:ph type="subTitle" idx="1"/>
          </p:nvPr>
        </p:nvSpPr>
        <p:spPr>
          <a:xfrm>
            <a:off x="673100" y="5315585"/>
            <a:ext cx="3690620" cy="1215390"/>
          </a:xfrm>
        </p:spPr>
        <p:txBody>
          <a:bodyPr/>
          <a:p>
            <a:pPr algn="l"/>
            <a:r>
              <a:rPr lang="en-US" altLang="en-US">
                <a:solidFill>
                  <a:schemeClr val="bg1"/>
                </a:solidFill>
                <a:uFillTx/>
                <a:latin typeface="Neutra Text" panose="02000000000000000000" charset="0"/>
                <a:cs typeface="Neutra Text" panose="02000000000000000000" charset="0"/>
              </a:rPr>
              <a:t>Student: Diego Emanuel Avila</a:t>
            </a:r>
            <a:endParaRPr lang="en-US" altLang="en-US">
              <a:solidFill>
                <a:schemeClr val="bg1"/>
              </a:solidFill>
              <a:uFillTx/>
              <a:latin typeface="Neutra Text" panose="02000000000000000000" charset="0"/>
              <a:cs typeface="Neutra Text" panose="02000000000000000000" charset="0"/>
            </a:endParaRPr>
          </a:p>
          <a:p>
            <a:pPr algn="l"/>
            <a:r>
              <a:rPr lang="en-US" altLang="en-US">
                <a:solidFill>
                  <a:schemeClr val="bg1"/>
                </a:solidFill>
                <a:uFillTx/>
                <a:latin typeface="Neutra Text" panose="02000000000000000000" charset="0"/>
                <a:cs typeface="Neutra Text" panose="02000000000000000000" charset="0"/>
              </a:rPr>
              <a:t>Advisor: Prof. Matteo Matteucci</a:t>
            </a:r>
            <a:endParaRPr lang="en-US" altLang="en-US">
              <a:solidFill>
                <a:schemeClr val="bg1"/>
              </a:solidFill>
              <a:uFillTx/>
              <a:latin typeface="Neutra Text" panose="02000000000000000000" charset="0"/>
              <a:cs typeface="Neutra Text" panose="02000000000000000000" charset="0"/>
            </a:endParaRPr>
          </a:p>
          <a:p>
            <a:pPr algn="l"/>
            <a:r>
              <a:rPr lang="en-US" altLang="en-US">
                <a:solidFill>
                  <a:schemeClr val="bg1"/>
                </a:solidFill>
                <a:uFillTx/>
                <a:latin typeface="Neutra Text" panose="02000000000000000000" charset="0"/>
                <a:cs typeface="Neutra Text" panose="02000000000000000000" charset="0"/>
              </a:rPr>
              <a:t>Co-Advisor: Ing. Simone Mentasti</a:t>
            </a:r>
            <a:endParaRPr lang="en-US" altLang="en-US">
              <a:solidFill>
                <a:schemeClr val="bg1"/>
              </a:solidFill>
              <a:uFillTx/>
              <a:latin typeface="Neutra Text" panose="02000000000000000000" charset="0"/>
              <a:cs typeface="Neutra Text" panose="02000000000000000000" charset="0"/>
            </a:endParaRPr>
          </a:p>
        </p:txBody>
      </p:sp>
      <p:pic>
        <p:nvPicPr>
          <p:cNvPr id="4" name="Picture 3" descr="/home/diego/dev/polimi/thesis/thesis_doc/Images/presentation/logo_centrato_COL_negativo.pnglogo_centrato_COL_negativo"/>
          <p:cNvPicPr>
            <a:picLocks noChangeAspect="true"/>
          </p:cNvPicPr>
          <p:nvPr/>
        </p:nvPicPr>
        <p:blipFill>
          <a:blip r:embed="rId1"/>
          <a:srcRect/>
          <a:stretch>
            <a:fillRect/>
          </a:stretch>
        </p:blipFill>
        <p:spPr>
          <a:xfrm>
            <a:off x="5034280" y="242570"/>
            <a:ext cx="2122805" cy="1561465"/>
          </a:xfrm>
          <a:prstGeom prst="rect">
            <a:avLst/>
          </a:prstGeom>
        </p:spPr>
      </p:pic>
      <p:sp>
        <p:nvSpPr>
          <p:cNvPr id="6" name="Text Box 5"/>
          <p:cNvSpPr txBox="true"/>
          <p:nvPr/>
        </p:nvSpPr>
        <p:spPr>
          <a:xfrm>
            <a:off x="7157720" y="5462270"/>
            <a:ext cx="4280535" cy="922020"/>
          </a:xfrm>
          <a:prstGeom prst="rect">
            <a:avLst/>
          </a:prstGeom>
          <a:noFill/>
        </p:spPr>
        <p:txBody>
          <a:bodyPr wrap="square" rtlCol="0">
            <a:spAutoFit/>
          </a:bodyPr>
          <a:p>
            <a:pPr algn="ctr"/>
            <a:r>
              <a:rPr lang="en-US" altLang="en-US">
                <a:solidFill>
                  <a:schemeClr val="bg1"/>
                </a:solidFill>
                <a:uFillTx/>
                <a:latin typeface="Neutra Text" panose="02000000000000000000" charset="0"/>
                <a:cs typeface="Neutra Text" panose="02000000000000000000" charset="0"/>
                <a:sym typeface="+mn-ea"/>
              </a:rPr>
              <a:t>MSc. in Computer Science &amp; Engineering</a:t>
            </a:r>
            <a:endParaRPr lang="en-US" altLang="en-US">
              <a:solidFill>
                <a:schemeClr val="bg1"/>
              </a:solidFill>
              <a:uFillTx/>
              <a:latin typeface="Neutra Text" panose="02000000000000000000" charset="0"/>
              <a:cs typeface="Neutra Text" panose="02000000000000000000" charset="0"/>
              <a:sym typeface="+mn-ea"/>
            </a:endParaRPr>
          </a:p>
          <a:p>
            <a:pPr algn="ctr"/>
            <a:r>
              <a:rPr lang="en-US">
                <a:solidFill>
                  <a:schemeClr val="bg1"/>
                </a:solidFill>
                <a:latin typeface="Neutra Text" panose="02000000000000000000" charset="0"/>
                <a:cs typeface="Neutra Text" panose="02000000000000000000" charset="0"/>
              </a:rPr>
              <a:t>Dipartimento di Elettronica, Informazione e Bioingegneria </a:t>
            </a:r>
            <a:endParaRPr lang="en-US">
              <a:solidFill>
                <a:schemeClr val="bg1"/>
              </a:solidFill>
              <a:latin typeface="Neutra Text" panose="02000000000000000000" charset="0"/>
              <a:cs typeface="Neutra Text" panose="02000000000000000000" charset="0"/>
            </a:endParaRPr>
          </a:p>
        </p:txBody>
      </p:sp>
      <p:sp>
        <p:nvSpPr>
          <p:cNvPr id="5" name="Slide Number Placeholder 4"/>
          <p:cNvSpPr>
            <a:spLocks noGrp="true"/>
          </p:cNvSpPr>
          <p:nvPr>
            <p:ph type="sldNum" sz="quarter" idx="12"/>
          </p:nvPr>
        </p:nvSpPr>
        <p:spPr/>
        <p:txBody>
          <a:bodyPr/>
          <a:p>
            <a:fld id="{49AE70B2-8BF9-45C0-BB95-33D1B9D3A854}" type="slidenum">
              <a:rPr lang="zh-CN" altLang="en-US" smtClean="0">
                <a:solidFill>
                  <a:schemeClr val="bg1"/>
                </a:solidFill>
                <a:latin typeface="Neutra Text" panose="02000000000000000000" charset="0"/>
                <a:cs typeface="Neutra Text" panose="02000000000000000000" charset="0"/>
              </a:rPr>
            </a:fld>
            <a:endParaRPr lang="zh-CN" altLang="en-US" smtClean="0">
              <a:solidFill>
                <a:schemeClr val="bg1"/>
              </a:solidFill>
              <a:latin typeface="Neutra Text" panose="02000000000000000000" charset="0"/>
              <a:cs typeface="Neutra Text" panose="02000000000000000000"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p:sp>
        <p:nvSpPr>
          <p:cNvPr id="2" name="Text Placeholder 1"/>
          <p:cNvSpPr>
            <a:spLocks noGrp="true"/>
          </p:cNvSpPr>
          <p:nvPr>
            <p:ph type="body" idx="1"/>
          </p:nvPr>
        </p:nvSpPr>
        <p:spPr>
          <a:xfrm>
            <a:off x="327660" y="146050"/>
            <a:ext cx="6312535" cy="824230"/>
          </a:xfrm>
        </p:spPr>
        <p:txBody>
          <a:bodyPr/>
          <a:p>
            <a:pPr algn="ctr"/>
            <a:r>
              <a:rPr lang="en-US" altLang="en-US" sz="3600" b="0">
                <a:solidFill>
                  <a:schemeClr val="bg1"/>
                </a:solidFill>
                <a:latin typeface="Futura Md BT" panose="020B0602020204020303" charset="0"/>
                <a:cs typeface="Futura Md BT" panose="020B0602020204020303" charset="0"/>
              </a:rPr>
              <a:t>Markers’ Observation Model</a:t>
            </a:r>
            <a:endParaRPr lang="en-US" altLang="en-US" sz="3600" b="0">
              <a:solidFill>
                <a:schemeClr val="bg1"/>
              </a:solidFill>
              <a:latin typeface="Futura Md BT" panose="020B0602020204020303" charset="0"/>
              <a:cs typeface="Futura Md BT" panose="020B0602020204020303" charset="0"/>
            </a:endParaRPr>
          </a:p>
        </p:txBody>
      </p:sp>
      <mc:AlternateContent xmlns:mc="http://schemas.openxmlformats.org/markup-compatibility/2006">
        <mc:Choice xmlns:a14="http://schemas.microsoft.com/office/drawing/2010/main" Requires="a14">
          <p:sp>
            <p:nvSpPr>
              <p:cNvPr id="6" name="Content Placeholder 5"/>
              <p:cNvSpPr>
                <a:spLocks noGrp="true"/>
              </p:cNvSpPr>
              <p:nvPr>
                <p:ph sz="half" idx="2"/>
              </p:nvPr>
            </p:nvSpPr>
            <p:spPr>
              <a:xfrm>
                <a:off x="327660" y="1058545"/>
                <a:ext cx="5770245" cy="5596890"/>
              </a:xfrm>
            </p:spPr>
            <p:txBody>
              <a:bodyPr/>
              <a:p>
                <a:pPr lvl="0" algn="l">
                  <a:lnSpc>
                    <a:spcPct val="100000"/>
                  </a:lnSpc>
                  <a:buFont typeface="Wingdings" panose="05000000000000000000" charset="0"/>
                  <a:buChar char=""/>
                </a:pPr>
                <a:r>
                  <a:rPr lang="en-US" altLang="en-US" sz="2100">
                    <a:solidFill>
                      <a:schemeClr val="bg1"/>
                    </a:solidFill>
                    <a:latin typeface="Neutra Text" panose="02000000000000000000" charset="0"/>
                    <a:cs typeface="Neutra Text" panose="02000000000000000000" charset="0"/>
                  </a:rPr>
                  <a:t>Markers are unknown first, and added to the map once the drone sees them</a:t>
                </a:r>
                <a:endParaRPr lang="en-US" altLang="en-US" sz="2100">
                  <a:solidFill>
                    <a:schemeClr val="bg1"/>
                  </a:solidFill>
                  <a:latin typeface="Neutra Text" panose="02000000000000000000" charset="0"/>
                  <a:cs typeface="Neutra Text" panose="02000000000000000000" charset="0"/>
                </a:endParaRPr>
              </a:p>
              <a:p>
                <a:pPr marL="0" lvl="0" indent="0" algn="l">
                  <a:lnSpc>
                    <a:spcPct val="100000"/>
                  </a:lnSpc>
                  <a:buFont typeface="Wingdings" panose="05000000000000000000" charset="0"/>
                  <a:buNone/>
                </a:pPr>
                <a:endParaRPr lang="en-US" altLang="en-US" sz="2100">
                  <a:solidFill>
                    <a:schemeClr val="bg1"/>
                  </a:solidFill>
                  <a:latin typeface="Neutra Text" panose="02000000000000000000" charset="0"/>
                  <a:cs typeface="Neutra Text" panose="02000000000000000000" charset="0"/>
                </a:endParaRPr>
              </a:p>
              <a:p>
                <a:pPr lvl="0" algn="l">
                  <a:lnSpc>
                    <a:spcPct val="100000"/>
                  </a:lnSpc>
                  <a:buFont typeface="Wingdings" panose="05000000000000000000" charset="0"/>
                  <a:buChar char=""/>
                </a:pPr>
                <a:r>
                  <a:rPr lang="en-US" altLang="en-US" sz="2100">
                    <a:solidFill>
                      <a:schemeClr val="bg1"/>
                    </a:solidFill>
                    <a:latin typeface="Neutra Text" panose="02000000000000000000" charset="0"/>
                    <a:cs typeface="Neutra Text" panose="02000000000000000000" charset="0"/>
                  </a:rPr>
                  <a:t>Observations are composed by marker’s pose with respect to the camera reference frame</a:t>
                </a:r>
                <a:endParaRPr lang="en-US" altLang="en-US" sz="2100">
                  <a:solidFill>
                    <a:schemeClr val="bg1"/>
                  </a:solidFill>
                  <a:latin typeface="Neutra Text" panose="02000000000000000000" charset="0"/>
                  <a:cs typeface="Neutra Text" panose="02000000000000000000" charset="0"/>
                </a:endParaRPr>
              </a:p>
              <a:p>
                <a:pPr marL="0" lvl="0" indent="0" algn="l">
                  <a:lnSpc>
                    <a:spcPct val="100000"/>
                  </a:lnSpc>
                  <a:buFont typeface="Wingdings" panose="05000000000000000000" charset="0"/>
                  <a:buNone/>
                </a:pPr>
                <a:endParaRPr lang="en-US" altLang="en-US" sz="2100">
                  <a:solidFill>
                    <a:schemeClr val="bg1"/>
                  </a:solidFill>
                  <a:latin typeface="Neutra Text" panose="02000000000000000000" charset="0"/>
                  <a:cs typeface="Neutra Text" panose="02000000000000000000" charset="0"/>
                </a:endParaRPr>
              </a:p>
              <a:p>
                <a:pPr marL="0" lvl="0" indent="0" algn="l">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sSub>
                        <m:sSubPr>
                          <m:ctrlPr>
                            <a:rPr lang="en-US" altLang="en-US" sz="2100" i="1">
                              <a:solidFill>
                                <a:schemeClr val="bg1"/>
                              </a:solidFill>
                              <a:latin typeface="DejaVu Math TeX Gyre" panose="02000503000000000000" charset="0"/>
                              <a:cs typeface="DejaVu Math TeX Gyre" panose="02000503000000000000" charset="0"/>
                            </a:rPr>
                          </m:ctrlPr>
                        </m:sSubPr>
                        <m:e>
                          <m:r>
                            <a:rPr lang="en-US" altLang="en-US" sz="2100" i="1">
                              <a:solidFill>
                                <a:schemeClr val="bg1"/>
                              </a:solidFill>
                              <a:latin typeface="DejaVu Math TeX Gyre" panose="02000503000000000000" charset="0"/>
                              <a:cs typeface="DejaVu Math TeX Gyre" panose="02000503000000000000" charset="0"/>
                            </a:rPr>
                            <m:t>ℎ</m:t>
                          </m:r>
                        </m:e>
                        <m:sub>
                          <m:r>
                            <a:rPr lang="en-US" altLang="en-US" sz="2100" i="1">
                              <a:solidFill>
                                <a:schemeClr val="bg1"/>
                              </a:solidFill>
                              <a:latin typeface="DejaVu Math TeX Gyre" panose="02000503000000000000" charset="0"/>
                              <a:cs typeface="DejaVu Math TeX Gyre" panose="02000503000000000000" charset="0"/>
                            </a:rPr>
                            <m:t>𝑖</m:t>
                          </m:r>
                        </m:sub>
                      </m:sSub>
                      <m:r>
                        <a:rPr lang="en-US" altLang="en-US" sz="2100" i="1">
                          <a:solidFill>
                            <a:schemeClr val="bg1"/>
                          </a:solidFill>
                          <a:latin typeface="DejaVu Math TeX Gyre" panose="02000503000000000000" charset="0"/>
                          <a:cs typeface="DejaVu Math TeX Gyre" panose="02000503000000000000" charset="0"/>
                        </a:rPr>
                        <m:t>(</m:t>
                      </m:r>
                      <m:sSub>
                        <m:sSubPr>
                          <m:ctrlPr>
                            <a:rPr lang="en-US" altLang="en-US" sz="2100" i="1">
                              <a:solidFill>
                                <a:schemeClr val="bg1"/>
                              </a:solidFill>
                              <a:latin typeface="DejaVu Math TeX Gyre" panose="02000503000000000000" charset="0"/>
                              <a:cs typeface="DejaVu Math TeX Gyre" panose="02000503000000000000" charset="0"/>
                            </a:rPr>
                          </m:ctrlPr>
                        </m:sSubPr>
                        <m:e>
                          <m:acc>
                            <m:accPr>
                              <m:ctrlPr>
                                <a:rPr lang="en-US" altLang="en-US" sz="2100" i="1">
                                  <a:solidFill>
                                    <a:schemeClr val="bg1"/>
                                  </a:solidFill>
                                  <a:latin typeface="DejaVu Math TeX Gyre" panose="02000503000000000000" charset="0"/>
                                  <a:cs typeface="DejaVu Math TeX Gyre" panose="02000503000000000000" charset="0"/>
                                </a:rPr>
                              </m:ctrlPr>
                            </m:accPr>
                            <m:e>
                              <m:r>
                                <a:rPr lang="en-US" altLang="en-US" sz="2100" i="1">
                                  <a:solidFill>
                                    <a:schemeClr val="bg1"/>
                                  </a:solidFill>
                                  <a:latin typeface="DejaVu Math TeX Gyre" panose="02000503000000000000" charset="0"/>
                                  <a:cs typeface="DejaVu Math TeX Gyre" panose="02000503000000000000" charset="0"/>
                                </a:rPr>
                                <m:t>𝜇</m:t>
                              </m:r>
                            </m:e>
                          </m:acc>
                        </m:e>
                        <m:sub>
                          <m:r>
                            <a:rPr lang="en-US" altLang="en-US" sz="2100" i="1">
                              <a:solidFill>
                                <a:schemeClr val="bg1"/>
                              </a:solidFill>
                              <a:latin typeface="DejaVu Math TeX Gyre" panose="02000503000000000000" charset="0"/>
                              <a:cs typeface="DejaVu Math TeX Gyre" panose="02000503000000000000" charset="0"/>
                            </a:rPr>
                            <m:t>𝑡</m:t>
                          </m:r>
                        </m:sub>
                      </m:sSub>
                      <m:r>
                        <a:rPr lang="en-US" altLang="en-US" sz="2100" i="1">
                          <a:solidFill>
                            <a:schemeClr val="bg1"/>
                          </a:solidFill>
                          <a:latin typeface="DejaVu Math TeX Gyre" panose="02000503000000000000" charset="0"/>
                          <a:cs typeface="DejaVu Math TeX Gyre" panose="02000503000000000000" charset="0"/>
                        </a:rPr>
                        <m:t>)=</m:t>
                      </m:r>
                      <m:d>
                        <m:dPr>
                          <m:begChr m:val="["/>
                          <m:endChr m:val="]"/>
                          <m:ctrlPr>
                            <a:rPr lang="en-US" altLang="en-US" sz="2100" i="1">
                              <a:solidFill>
                                <a:schemeClr val="bg1"/>
                              </a:solidFill>
                              <a:latin typeface="DejaVu Math TeX Gyre" panose="02000503000000000000" charset="0"/>
                              <a:cs typeface="DejaVu Math TeX Gyre" panose="02000503000000000000" charset="0"/>
                            </a:rPr>
                          </m:ctrlPr>
                        </m:dPr>
                        <m:e>
                          <m:eqArr>
                            <m:eqArrPr>
                              <m:ctrlPr>
                                <a:rPr lang="en-US" altLang="en-US" sz="2100" i="1">
                                  <a:solidFill>
                                    <a:schemeClr val="bg1"/>
                                  </a:solidFill>
                                  <a:latin typeface="DejaVu Math TeX Gyre" panose="02000503000000000000" charset="0"/>
                                  <a:cs typeface="DejaVu Math TeX Gyre" panose="02000503000000000000" charset="0"/>
                                </a:rPr>
                              </m:ctrlPr>
                            </m:eqArrPr>
                            <m:e>
                              <m:m>
                                <m:mPr>
                                  <m:mcs>
                                    <m:mc>
                                      <m:mcPr>
                                        <m:count m:val="1"/>
                                        <m:mcJc m:val="center"/>
                                      </m:mcPr>
                                    </m:mc>
                                  </m:mcs>
                                  <m:ctrlPr>
                                    <a:rPr lang="en-US" altLang="en-US" sz="2100" i="1">
                                      <a:solidFill>
                                        <a:schemeClr val="bg1"/>
                                      </a:solidFill>
                                      <a:latin typeface="DejaVu Math TeX Gyre" panose="02000503000000000000" charset="0"/>
                                      <a:cs typeface="DejaVu Math TeX Gyre" panose="02000503000000000000" charset="0"/>
                                    </a:rPr>
                                  </m:ctrlPr>
                                </m:mPr>
                                <m:mr>
                                  <m:e>
                                    <m:sSubSup>
                                      <m:sSubSupPr>
                                        <m:ctrlPr>
                                          <a:rPr lang="en-US" altLang="en-US" sz="2100" i="1">
                                            <a:solidFill>
                                              <a:schemeClr val="bg1"/>
                                            </a:solidFill>
                                            <a:latin typeface="DejaVu Math TeX Gyre" panose="02000503000000000000" charset="0"/>
                                            <a:cs typeface="DejaVu Math TeX Gyre" panose="02000503000000000000" charset="0"/>
                                          </a:rPr>
                                        </m:ctrlPr>
                                      </m:sSubSupPr>
                                      <m:e>
                                        <m:r>
                                          <a:rPr lang="en-US" altLang="en-US" sz="2100" i="1">
                                            <a:solidFill>
                                              <a:schemeClr val="bg1"/>
                                            </a:solidFill>
                                            <a:latin typeface="DejaVu Math TeX Gyre" panose="02000503000000000000" charset="0"/>
                                            <a:cs typeface="DejaVu Math TeX Gyre" panose="02000503000000000000" charset="0"/>
                                          </a:rPr>
                                          <m:t>𝑚</m:t>
                                        </m:r>
                                      </m:e>
                                      <m:sub>
                                        <m:r>
                                          <a:rPr lang="en-US" altLang="en-US" sz="2100" i="1">
                                            <a:solidFill>
                                              <a:schemeClr val="bg1"/>
                                            </a:solidFill>
                                            <a:latin typeface="DejaVu Math TeX Gyre" panose="02000503000000000000" charset="0"/>
                                            <a:cs typeface="DejaVu Math TeX Gyre" panose="02000503000000000000" charset="0"/>
                                          </a:rPr>
                                          <m:t>𝑖</m:t>
                                        </m:r>
                                        <m:r>
                                          <a:rPr lang="en-US" altLang="en-US" sz="2100" i="1">
                                            <a:solidFill>
                                              <a:schemeClr val="bg1"/>
                                            </a:solidFill>
                                            <a:latin typeface="DejaVu Math TeX Gyre" panose="02000503000000000000" charset="0"/>
                                            <a:cs typeface="DejaVu Math TeX Gyre" panose="02000503000000000000" charset="0"/>
                                          </a:rPr>
                                          <m:t>,</m:t>
                                        </m:r>
                                        <m:r>
                                          <a:rPr lang="en-US" altLang="en-US" sz="2100" i="1">
                                            <a:solidFill>
                                              <a:schemeClr val="bg1"/>
                                            </a:solidFill>
                                            <a:latin typeface="DejaVu Math TeX Gyre" panose="02000503000000000000" charset="0"/>
                                            <a:cs typeface="DejaVu Math TeX Gyre" panose="02000503000000000000" charset="0"/>
                                          </a:rPr>
                                          <m:t>𝑥</m:t>
                                        </m:r>
                                      </m:sub>
                                      <m:sup>
                                        <m:r>
                                          <a:rPr lang="en-US" altLang="en-US" sz="2100" i="1">
                                            <a:solidFill>
                                              <a:schemeClr val="bg1"/>
                                            </a:solidFill>
                                            <a:latin typeface="DejaVu Math TeX Gyre" panose="02000503000000000000" charset="0"/>
                                            <a:cs typeface="DejaVu Math TeX Gyre" panose="02000503000000000000" charset="0"/>
                                          </a:rPr>
                                          <m:t>𝑐</m:t>
                                        </m:r>
                                      </m:sup>
                                    </m:sSubSup>
                                  </m:e>
                                </m:mr>
                                <m:mr>
                                  <m:e>
                                    <m:sSubSup>
                                      <m:sSubSupPr>
                                        <m:ctrlPr>
                                          <a:rPr lang="en-US" altLang="en-US" sz="2100" i="1">
                                            <a:solidFill>
                                              <a:schemeClr val="bg1"/>
                                            </a:solidFill>
                                            <a:latin typeface="DejaVu Math TeX Gyre" panose="02000503000000000000" charset="0"/>
                                            <a:cs typeface="DejaVu Math TeX Gyre" panose="02000503000000000000" charset="0"/>
                                          </a:rPr>
                                        </m:ctrlPr>
                                      </m:sSubSupPr>
                                      <m:e>
                                        <m:r>
                                          <a:rPr lang="en-US" altLang="en-US" sz="2100" i="1">
                                            <a:solidFill>
                                              <a:schemeClr val="bg1"/>
                                            </a:solidFill>
                                            <a:latin typeface="DejaVu Math TeX Gyre" panose="02000503000000000000" charset="0"/>
                                            <a:cs typeface="DejaVu Math TeX Gyre" panose="02000503000000000000" charset="0"/>
                                          </a:rPr>
                                          <m:t>𝑚</m:t>
                                        </m:r>
                                      </m:e>
                                      <m:sub>
                                        <m:r>
                                          <a:rPr lang="en-US" altLang="en-US" sz="2100" i="1">
                                            <a:solidFill>
                                              <a:schemeClr val="bg1"/>
                                            </a:solidFill>
                                            <a:latin typeface="DejaVu Math TeX Gyre" panose="02000503000000000000" charset="0"/>
                                            <a:cs typeface="DejaVu Math TeX Gyre" panose="02000503000000000000" charset="0"/>
                                          </a:rPr>
                                          <m:t>𝑖</m:t>
                                        </m:r>
                                        <m:r>
                                          <a:rPr lang="en-US" altLang="en-US" sz="2100" i="1">
                                            <a:solidFill>
                                              <a:schemeClr val="bg1"/>
                                            </a:solidFill>
                                            <a:latin typeface="DejaVu Math TeX Gyre" panose="02000503000000000000" charset="0"/>
                                            <a:cs typeface="DejaVu Math TeX Gyre" panose="02000503000000000000" charset="0"/>
                                          </a:rPr>
                                          <m:t>,</m:t>
                                        </m:r>
                                        <m:r>
                                          <a:rPr lang="en-US" altLang="en-US" sz="2100" i="1">
                                            <a:solidFill>
                                              <a:schemeClr val="bg1"/>
                                            </a:solidFill>
                                            <a:latin typeface="DejaVu Math TeX Gyre" panose="02000503000000000000" charset="0"/>
                                            <a:cs typeface="DejaVu Math TeX Gyre" panose="02000503000000000000" charset="0"/>
                                          </a:rPr>
                                          <m:t>𝑦</m:t>
                                        </m:r>
                                      </m:sub>
                                      <m:sup>
                                        <m:r>
                                          <a:rPr lang="en-US" altLang="en-US" sz="2100" i="1">
                                            <a:solidFill>
                                              <a:schemeClr val="bg1"/>
                                            </a:solidFill>
                                            <a:latin typeface="DejaVu Math TeX Gyre" panose="02000503000000000000" charset="0"/>
                                            <a:cs typeface="DejaVu Math TeX Gyre" panose="02000503000000000000" charset="0"/>
                                          </a:rPr>
                                          <m:t>𝑐</m:t>
                                        </m:r>
                                      </m:sup>
                                    </m:sSubSup>
                                  </m:e>
                                </m:mr>
                                <m:mr>
                                  <m:e>
                                    <m:sSubSup>
                                      <m:sSubSupPr>
                                        <m:ctrlPr>
                                          <a:rPr lang="en-US" altLang="en-US" sz="2100" i="1">
                                            <a:solidFill>
                                              <a:schemeClr val="bg1"/>
                                            </a:solidFill>
                                            <a:latin typeface="DejaVu Math TeX Gyre" panose="02000503000000000000" charset="0"/>
                                            <a:cs typeface="DejaVu Math TeX Gyre" panose="02000503000000000000" charset="0"/>
                                          </a:rPr>
                                        </m:ctrlPr>
                                      </m:sSubSupPr>
                                      <m:e>
                                        <m:r>
                                          <a:rPr lang="en-US" altLang="en-US" sz="2100" i="1">
                                            <a:solidFill>
                                              <a:schemeClr val="bg1"/>
                                            </a:solidFill>
                                            <a:latin typeface="DejaVu Math TeX Gyre" panose="02000503000000000000" charset="0"/>
                                            <a:cs typeface="DejaVu Math TeX Gyre" panose="02000503000000000000" charset="0"/>
                                          </a:rPr>
                                          <m:t>𝑚</m:t>
                                        </m:r>
                                      </m:e>
                                      <m:sub>
                                        <m:r>
                                          <a:rPr lang="en-US" altLang="en-US" sz="2100" i="1">
                                            <a:solidFill>
                                              <a:schemeClr val="bg1"/>
                                            </a:solidFill>
                                            <a:latin typeface="DejaVu Math TeX Gyre" panose="02000503000000000000" charset="0"/>
                                            <a:cs typeface="DejaVu Math TeX Gyre" panose="02000503000000000000" charset="0"/>
                                          </a:rPr>
                                          <m:t>𝑖</m:t>
                                        </m:r>
                                        <m:r>
                                          <a:rPr lang="en-US" altLang="en-US" sz="2100" i="1">
                                            <a:solidFill>
                                              <a:schemeClr val="bg1"/>
                                            </a:solidFill>
                                            <a:latin typeface="DejaVu Math TeX Gyre" panose="02000503000000000000" charset="0"/>
                                            <a:cs typeface="DejaVu Math TeX Gyre" panose="02000503000000000000" charset="0"/>
                                          </a:rPr>
                                          <m:t>,</m:t>
                                        </m:r>
                                        <m:r>
                                          <a:rPr lang="en-US" altLang="en-US" sz="2100" i="1">
                                            <a:solidFill>
                                              <a:schemeClr val="bg1"/>
                                            </a:solidFill>
                                            <a:latin typeface="DejaVu Math TeX Gyre" panose="02000503000000000000" charset="0"/>
                                            <a:cs typeface="DejaVu Math TeX Gyre" panose="02000503000000000000" charset="0"/>
                                          </a:rPr>
                                          <m:t>𝑧</m:t>
                                        </m:r>
                                      </m:sub>
                                      <m:sup>
                                        <m:r>
                                          <a:rPr lang="en-US" altLang="en-US" sz="2100" i="1">
                                            <a:solidFill>
                                              <a:schemeClr val="bg1"/>
                                            </a:solidFill>
                                            <a:latin typeface="DejaVu Math TeX Gyre" panose="02000503000000000000" charset="0"/>
                                            <a:cs typeface="DejaVu Math TeX Gyre" panose="02000503000000000000" charset="0"/>
                                          </a:rPr>
                                          <m:t>𝑐</m:t>
                                        </m:r>
                                      </m:sup>
                                    </m:sSubSup>
                                  </m:e>
                                </m:mr>
                              </m:m>
                            </m:e>
                            <m:e>
                              <m:sSubSup>
                                <m:sSubSupPr>
                                  <m:ctrlPr>
                                    <a:rPr lang="en-US" altLang="en-US" sz="2100" i="1">
                                      <a:solidFill>
                                        <a:schemeClr val="bg1"/>
                                      </a:solidFill>
                                      <a:latin typeface="DejaVu Math TeX Gyre" panose="02000503000000000000" charset="0"/>
                                      <a:cs typeface="DejaVu Math TeX Gyre" panose="02000503000000000000" charset="0"/>
                                    </a:rPr>
                                  </m:ctrlPr>
                                </m:sSubSupPr>
                                <m:e>
                                  <m:r>
                                    <a:rPr lang="en-US" altLang="en-US" sz="2100" i="1">
                                      <a:solidFill>
                                        <a:schemeClr val="bg1"/>
                                      </a:solidFill>
                                      <a:latin typeface="DejaVu Math TeX Gyre" panose="02000503000000000000" charset="0"/>
                                      <a:cs typeface="DejaVu Math TeX Gyre" panose="02000503000000000000" charset="0"/>
                                    </a:rPr>
                                    <m:t>𝑚</m:t>
                                  </m:r>
                                </m:e>
                                <m:sub>
                                  <m:r>
                                    <a:rPr lang="en-US" altLang="en-US" sz="2100" i="1">
                                      <a:solidFill>
                                        <a:schemeClr val="bg1"/>
                                      </a:solidFill>
                                      <a:latin typeface="DejaVu Math TeX Gyre" panose="02000503000000000000" charset="0"/>
                                      <a:cs typeface="DejaVu Math TeX Gyre" panose="02000503000000000000" charset="0"/>
                                    </a:rPr>
                                    <m:t>𝑖</m:t>
                                  </m:r>
                                  <m:r>
                                    <a:rPr lang="en-US" altLang="en-US" sz="2100" i="1">
                                      <a:solidFill>
                                        <a:schemeClr val="bg1"/>
                                      </a:solidFill>
                                      <a:latin typeface="DejaVu Math TeX Gyre" panose="02000503000000000000" charset="0"/>
                                      <a:cs typeface="DejaVu Math TeX Gyre" panose="02000503000000000000" charset="0"/>
                                    </a:rPr>
                                    <m:t>,</m:t>
                                  </m:r>
                                  <m:r>
                                    <a:rPr lang="en-US" altLang="en-US" sz="2100" i="1">
                                      <a:solidFill>
                                        <a:schemeClr val="bg1"/>
                                      </a:solidFill>
                                      <a:latin typeface="DejaVu Math TeX Gyre" panose="02000503000000000000" charset="0"/>
                                      <a:cs typeface="DejaVu Math TeX Gyre" panose="02000503000000000000" charset="0"/>
                                    </a:rPr>
                                    <m:t>𝜙</m:t>
                                  </m:r>
                                </m:sub>
                                <m:sup>
                                  <m:r>
                                    <a:rPr lang="en-US" altLang="en-US" sz="2100" i="1">
                                      <a:solidFill>
                                        <a:schemeClr val="bg1"/>
                                      </a:solidFill>
                                      <a:latin typeface="DejaVu Math TeX Gyre" panose="02000503000000000000" charset="0"/>
                                      <a:cs typeface="DejaVu Math TeX Gyre" panose="02000503000000000000" charset="0"/>
                                    </a:rPr>
                                    <m:t>𝑐</m:t>
                                  </m:r>
                                </m:sup>
                              </m:sSubSup>
                            </m:e>
                            <m:e>
                              <m:sSubSup>
                                <m:sSubSupPr>
                                  <m:ctrlPr>
                                    <a:rPr lang="en-US" altLang="en-US" sz="2100" i="1">
                                      <a:solidFill>
                                        <a:schemeClr val="bg1"/>
                                      </a:solidFill>
                                      <a:latin typeface="DejaVu Math TeX Gyre" panose="02000503000000000000" charset="0"/>
                                      <a:cs typeface="DejaVu Math TeX Gyre" panose="02000503000000000000" charset="0"/>
                                    </a:rPr>
                                  </m:ctrlPr>
                                </m:sSubSupPr>
                                <m:e>
                                  <m:r>
                                    <a:rPr lang="en-US" altLang="en-US" sz="2100" i="1">
                                      <a:solidFill>
                                        <a:schemeClr val="bg1"/>
                                      </a:solidFill>
                                      <a:latin typeface="DejaVu Math TeX Gyre" panose="02000503000000000000" charset="0"/>
                                      <a:cs typeface="DejaVu Math TeX Gyre" panose="02000503000000000000" charset="0"/>
                                    </a:rPr>
                                    <m:t>𝑚</m:t>
                                  </m:r>
                                </m:e>
                                <m:sub>
                                  <m:r>
                                    <a:rPr lang="en-US" altLang="en-US" sz="2100" i="1">
                                      <a:solidFill>
                                        <a:schemeClr val="bg1"/>
                                      </a:solidFill>
                                      <a:latin typeface="DejaVu Math TeX Gyre" panose="02000503000000000000" charset="0"/>
                                      <a:cs typeface="DejaVu Math TeX Gyre" panose="02000503000000000000" charset="0"/>
                                    </a:rPr>
                                    <m:t>𝑖</m:t>
                                  </m:r>
                                  <m:r>
                                    <a:rPr lang="en-US" altLang="en-US" sz="2100" i="1">
                                      <a:solidFill>
                                        <a:schemeClr val="bg1"/>
                                      </a:solidFill>
                                      <a:latin typeface="DejaVu Math TeX Gyre" panose="02000503000000000000" charset="0"/>
                                      <a:cs typeface="DejaVu Math TeX Gyre" panose="02000503000000000000" charset="0"/>
                                    </a:rPr>
                                    <m:t>,</m:t>
                                  </m:r>
                                  <m:r>
                                    <a:rPr lang="en-US" altLang="en-US" sz="2100" i="1">
                                      <a:solidFill>
                                        <a:schemeClr val="bg1"/>
                                      </a:solidFill>
                                      <a:latin typeface="DejaVu Math TeX Gyre" panose="02000503000000000000" charset="0"/>
                                      <a:cs typeface="DejaVu Math TeX Gyre" panose="02000503000000000000" charset="0"/>
                                    </a:rPr>
                                    <m:t>𝜃</m:t>
                                  </m:r>
                                </m:sub>
                                <m:sup>
                                  <m:r>
                                    <a:rPr lang="en-US" altLang="en-US" sz="2100" i="1">
                                      <a:solidFill>
                                        <a:schemeClr val="bg1"/>
                                      </a:solidFill>
                                      <a:latin typeface="DejaVu Math TeX Gyre" panose="02000503000000000000" charset="0"/>
                                      <a:cs typeface="DejaVu Math TeX Gyre" panose="02000503000000000000" charset="0"/>
                                    </a:rPr>
                                    <m:t>𝑐</m:t>
                                  </m:r>
                                </m:sup>
                              </m:sSubSup>
                            </m:e>
                            <m:e>
                              <m:sSubSup>
                                <m:sSubSupPr>
                                  <m:ctrlPr>
                                    <a:rPr lang="en-US" altLang="en-US" sz="2100" i="1">
                                      <a:solidFill>
                                        <a:schemeClr val="bg1"/>
                                      </a:solidFill>
                                      <a:latin typeface="DejaVu Math TeX Gyre" panose="02000503000000000000" charset="0"/>
                                      <a:cs typeface="DejaVu Math TeX Gyre" panose="02000503000000000000" charset="0"/>
                                    </a:rPr>
                                  </m:ctrlPr>
                                </m:sSubSupPr>
                                <m:e>
                                  <m:r>
                                    <a:rPr lang="en-US" altLang="en-US" sz="2100" i="1">
                                      <a:solidFill>
                                        <a:schemeClr val="bg1"/>
                                      </a:solidFill>
                                      <a:latin typeface="DejaVu Math TeX Gyre" panose="02000503000000000000" charset="0"/>
                                      <a:cs typeface="DejaVu Math TeX Gyre" panose="02000503000000000000" charset="0"/>
                                    </a:rPr>
                                    <m:t>𝑚</m:t>
                                  </m:r>
                                </m:e>
                                <m:sub>
                                  <m:r>
                                    <a:rPr lang="en-US" altLang="en-US" sz="2100" i="1">
                                      <a:solidFill>
                                        <a:schemeClr val="bg1"/>
                                      </a:solidFill>
                                      <a:latin typeface="DejaVu Math TeX Gyre" panose="02000503000000000000" charset="0"/>
                                      <a:cs typeface="DejaVu Math TeX Gyre" panose="02000503000000000000" charset="0"/>
                                    </a:rPr>
                                    <m:t>𝑖</m:t>
                                  </m:r>
                                  <m:r>
                                    <a:rPr lang="en-US" altLang="en-US" sz="2100" i="1">
                                      <a:solidFill>
                                        <a:schemeClr val="bg1"/>
                                      </a:solidFill>
                                      <a:latin typeface="DejaVu Math TeX Gyre" panose="02000503000000000000" charset="0"/>
                                      <a:cs typeface="DejaVu Math TeX Gyre" panose="02000503000000000000" charset="0"/>
                                    </a:rPr>
                                    <m:t>,</m:t>
                                  </m:r>
                                  <m:r>
                                    <a:rPr lang="en-US" altLang="en-US" sz="2100" i="1">
                                      <a:solidFill>
                                        <a:schemeClr val="bg1"/>
                                      </a:solidFill>
                                      <a:latin typeface="DejaVu Math TeX Gyre" panose="02000503000000000000" charset="0"/>
                                      <a:cs typeface="DejaVu Math TeX Gyre" panose="02000503000000000000" charset="0"/>
                                    </a:rPr>
                                    <m:t>𝜓</m:t>
                                  </m:r>
                                </m:sub>
                                <m:sup>
                                  <m:r>
                                    <a:rPr lang="en-US" altLang="en-US" sz="2100" i="1">
                                      <a:solidFill>
                                        <a:schemeClr val="bg1"/>
                                      </a:solidFill>
                                      <a:latin typeface="DejaVu Math TeX Gyre" panose="02000503000000000000" charset="0"/>
                                      <a:cs typeface="DejaVu Math TeX Gyre" panose="02000503000000000000" charset="0"/>
                                    </a:rPr>
                                    <m:t>𝑐</m:t>
                                  </m:r>
                                </m:sup>
                              </m:sSubSup>
                            </m:e>
                          </m:eqArr>
                        </m:e>
                      </m:d>
                      <m:r>
                        <a:rPr lang="en-US" altLang="en-US" sz="2100" i="1">
                          <a:solidFill>
                            <a:schemeClr val="bg1"/>
                          </a:solidFill>
                          <a:latin typeface="DejaVu Math TeX Gyre" panose="02000503000000000000" charset="0"/>
                          <a:cs typeface="DejaVu Math TeX Gyre" panose="02000503000000000000" charset="0"/>
                        </a:rPr>
                        <m:t>=</m:t>
                      </m:r>
                      <m:sSup>
                        <m:sSupPr>
                          <m:ctrlPr>
                            <a:rPr lang="en-US" altLang="en-US" sz="2100" i="1">
                              <a:solidFill>
                                <a:schemeClr val="bg1"/>
                              </a:solidFill>
                              <a:latin typeface="DejaVu Math TeX Gyre" panose="02000503000000000000" charset="0"/>
                              <a:cs typeface="DejaVu Math TeX Gyre" panose="02000503000000000000" charset="0"/>
                            </a:rPr>
                          </m:ctrlPr>
                        </m:sSupPr>
                        <m:e>
                          <m:d>
                            <m:dPr>
                              <m:ctrlPr>
                                <a:rPr lang="en-US" altLang="en-US" sz="2100" i="1">
                                  <a:solidFill>
                                    <a:schemeClr val="bg1"/>
                                  </a:solidFill>
                                  <a:latin typeface="DejaVu Math TeX Gyre" panose="02000503000000000000" charset="0"/>
                                  <a:cs typeface="DejaVu Math TeX Gyre" panose="02000503000000000000" charset="0"/>
                                </a:rPr>
                              </m:ctrlPr>
                            </m:dPr>
                            <m:e>
                              <m:sSub>
                                <m:sSubPr>
                                  <m:ctrlPr>
                                    <a:rPr lang="en-US" altLang="en-US" sz="2100" b="1" i="1">
                                      <a:solidFill>
                                        <a:schemeClr val="bg1"/>
                                      </a:solidFill>
                                      <a:latin typeface="DejaVu Math TeX Gyre" panose="02000503000000000000" charset="0"/>
                                      <a:cs typeface="DejaVu Math TeX Gyre" panose="02000503000000000000" charset="0"/>
                                    </a:rPr>
                                  </m:ctrlPr>
                                </m:sSubPr>
                                <m:e>
                                  <m:r>
                                    <a:rPr lang="en-US" altLang="en-US" sz="2100" b="1" i="1">
                                      <a:solidFill>
                                        <a:schemeClr val="bg1"/>
                                      </a:solidFill>
                                      <a:latin typeface="DejaVu Math TeX Gyre" panose="02000503000000000000" charset="0"/>
                                      <a:cs typeface="DejaVu Math TeX Gyre" panose="02000503000000000000" charset="0"/>
                                    </a:rPr>
                                    <m:t>𝑻</m:t>
                                  </m:r>
                                </m:e>
                                <m:sub>
                                  <m:r>
                                    <a:rPr lang="en-US" altLang="en-US" sz="2100" b="1" i="1">
                                      <a:solidFill>
                                        <a:schemeClr val="bg1"/>
                                      </a:solidFill>
                                      <a:latin typeface="DejaVu Math TeX Gyre" panose="02000503000000000000" charset="0"/>
                                      <a:cs typeface="DejaVu Math TeX Gyre" panose="02000503000000000000" charset="0"/>
                                    </a:rPr>
                                    <m:t>𝒓</m:t>
                                  </m:r>
                                </m:sub>
                              </m:sSub>
                              <m:r>
                                <a:rPr lang="en-US" altLang="en-US" sz="2100" i="1">
                                  <a:solidFill>
                                    <a:schemeClr val="bg1"/>
                                  </a:solidFill>
                                  <a:latin typeface="DejaVu Math TeX Gyre" panose="02000503000000000000" charset="0"/>
                                  <a:cs typeface="DejaVu Math TeX Gyre" panose="02000503000000000000" charset="0"/>
                                </a:rPr>
                                <m:t>*</m:t>
                              </m:r>
                              <m:sSub>
                                <m:sSubPr>
                                  <m:ctrlPr>
                                    <a:rPr lang="en-US" altLang="en-US" sz="2100" b="1" i="1">
                                      <a:solidFill>
                                        <a:schemeClr val="bg1"/>
                                      </a:solidFill>
                                      <a:latin typeface="DejaVu Math TeX Gyre" panose="02000503000000000000" charset="0"/>
                                      <a:cs typeface="DejaVu Math TeX Gyre" panose="02000503000000000000" charset="0"/>
                                    </a:rPr>
                                  </m:ctrlPr>
                                </m:sSubPr>
                                <m:e>
                                  <m:r>
                                    <a:rPr lang="en-US" altLang="en-US" sz="2100" b="1" i="1">
                                      <a:solidFill>
                                        <a:schemeClr val="bg1"/>
                                      </a:solidFill>
                                      <a:latin typeface="DejaVu Math TeX Gyre" panose="02000503000000000000" charset="0"/>
                                      <a:cs typeface="DejaVu Math TeX Gyre" panose="02000503000000000000" charset="0"/>
                                    </a:rPr>
                                    <m:t>𝑻</m:t>
                                  </m:r>
                                </m:e>
                                <m:sub>
                                  <m:r>
                                    <a:rPr lang="en-US" altLang="en-US" sz="2100" b="1" i="1">
                                      <a:solidFill>
                                        <a:schemeClr val="bg1"/>
                                      </a:solidFill>
                                      <a:latin typeface="DejaVu Math TeX Gyre" panose="02000503000000000000" charset="0"/>
                                      <a:cs typeface="DejaVu Math TeX Gyre" panose="02000503000000000000" charset="0"/>
                                    </a:rPr>
                                    <m:t>𝒄</m:t>
                                  </m:r>
                                </m:sub>
                              </m:sSub>
                            </m:e>
                          </m:d>
                        </m:e>
                        <m:sup>
                          <m:r>
                            <a:rPr lang="en-US" altLang="en-US" sz="2100" i="1">
                              <a:solidFill>
                                <a:schemeClr val="bg1"/>
                              </a:solidFill>
                              <a:latin typeface="DejaVu Math TeX Gyre" panose="02000503000000000000" charset="0"/>
                              <a:cs typeface="DejaVu Math TeX Gyre" panose="02000503000000000000" charset="0"/>
                            </a:rPr>
                            <m:t>−</m:t>
                          </m:r>
                          <m:r>
                            <a:rPr lang="en-US" altLang="en-US" sz="2100" i="1">
                              <a:solidFill>
                                <a:schemeClr val="bg1"/>
                              </a:solidFill>
                              <a:latin typeface="DejaVu Math TeX Gyre" panose="02000503000000000000" charset="0"/>
                              <a:cs typeface="DejaVu Math TeX Gyre" panose="02000503000000000000" charset="0"/>
                            </a:rPr>
                            <m:t>1</m:t>
                          </m:r>
                        </m:sup>
                      </m:sSup>
                      <m:r>
                        <a:rPr lang="en-US" altLang="en-US" sz="2100" i="1">
                          <a:solidFill>
                            <a:schemeClr val="bg1"/>
                          </a:solidFill>
                          <a:latin typeface="DejaVu Math TeX Gyre" panose="02000503000000000000" charset="0"/>
                          <a:cs typeface="DejaVu Math TeX Gyre" panose="02000503000000000000" charset="0"/>
                        </a:rPr>
                        <m:t>*</m:t>
                      </m:r>
                      <m:sSub>
                        <m:sSubPr>
                          <m:ctrlPr>
                            <a:rPr lang="en-US" altLang="en-US" sz="2100" b="1" i="1">
                              <a:solidFill>
                                <a:schemeClr val="bg1"/>
                              </a:solidFill>
                              <a:latin typeface="DejaVu Math TeX Gyre" panose="02000503000000000000" charset="0"/>
                              <a:cs typeface="DejaVu Math TeX Gyre" panose="02000503000000000000" charset="0"/>
                            </a:rPr>
                          </m:ctrlPr>
                        </m:sSubPr>
                        <m:e>
                          <m:r>
                            <a:rPr lang="en-US" altLang="en-US" sz="2100" b="1" i="1">
                              <a:solidFill>
                                <a:schemeClr val="bg1"/>
                              </a:solidFill>
                              <a:latin typeface="DejaVu Math TeX Gyre" panose="02000503000000000000" charset="0"/>
                              <a:cs typeface="DejaVu Math TeX Gyre" panose="02000503000000000000" charset="0"/>
                            </a:rPr>
                            <m:t>𝑻</m:t>
                          </m:r>
                        </m:e>
                        <m:sub>
                          <m:r>
                            <a:rPr lang="en-US" altLang="en-US" sz="2100" b="1" i="1">
                              <a:solidFill>
                                <a:schemeClr val="bg1"/>
                              </a:solidFill>
                              <a:latin typeface="DejaVu Math TeX Gyre" panose="02000503000000000000" charset="0"/>
                              <a:cs typeface="DejaVu Math TeX Gyre" panose="02000503000000000000" charset="0"/>
                            </a:rPr>
                            <m:t>𝒎</m:t>
                          </m:r>
                        </m:sub>
                      </m:sSub>
                    </m:oMath>
                  </m:oMathPara>
                </a14:m>
                <a:endParaRPr lang="en-US" altLang="en-US" sz="2100" b="1" i="1">
                  <a:solidFill>
                    <a:schemeClr val="bg1"/>
                  </a:solidFill>
                  <a:latin typeface="DejaVu Math TeX Gyre" panose="02000503000000000000" charset="0"/>
                  <a:cs typeface="DejaVu Math TeX Gyre" panose="02000503000000000000" charset="0"/>
                </a:endParaRPr>
              </a:p>
            </p:txBody>
          </p:sp>
        </mc:Choice>
        <mc:Fallback>
          <p:sp>
            <p:nvSpPr>
              <p:cNvPr id="6" name="Content Placeholder 5"/>
              <p:cNvSpPr>
                <a:spLocks noRot="true" noChangeAspect="true" noMove="true" noResize="true" noEditPoints="true" noAdjustHandles="true" noChangeArrowheads="true" noChangeShapeType="true" noTextEdit="true"/>
              </p:cNvSpPr>
              <p:nvPr>
                <p:ph sz="half" idx="2"/>
              </p:nvPr>
            </p:nvSpPr>
            <p:spPr>
              <a:xfrm>
                <a:off x="327660" y="1058545"/>
                <a:ext cx="5770245" cy="5596890"/>
              </a:xfrm>
              <a:blipFill rotWithShape="true">
                <a:blip r:embed="rId1"/>
                <a:stretch>
                  <a:fillRect/>
                </a:stretch>
              </a:blipFill>
            </p:spPr>
            <p:txBody>
              <a:bodyPr/>
              <a:lstStyle/>
              <a:p>
                <a:r>
                  <a:rPr lang="en-US" altLang="en-US">
                    <a:noFill/>
                  </a:rPr>
                  <a:t> </a:t>
                </a:r>
              </a:p>
            </p:txBody>
          </p:sp>
        </mc:Fallback>
      </mc:AlternateContent>
      <p:pic>
        <p:nvPicPr>
          <p:cNvPr id="4" name="Picture 3" descr="/home/diego/dev/polimi/thesis/thesis_doc/Images/fig8-marker_example.pngfig8-marker_example"/>
          <p:cNvPicPr>
            <a:picLocks noChangeAspect="true"/>
          </p:cNvPicPr>
          <p:nvPr/>
        </p:nvPicPr>
        <p:blipFill>
          <a:blip r:embed="rId2"/>
          <a:srcRect l="33065" r="8871"/>
          <a:stretch>
            <a:fillRect/>
          </a:stretch>
        </p:blipFill>
        <p:spPr>
          <a:xfrm>
            <a:off x="6767195" y="440055"/>
            <a:ext cx="5199380" cy="5843905"/>
          </a:xfrm>
          <a:prstGeom prst="rect">
            <a:avLst/>
          </a:prstGeom>
        </p:spPr>
      </p:pic>
      <p:sp>
        <p:nvSpPr>
          <p:cNvPr id="3" name="Slide Number Placeholder 2"/>
          <p:cNvSpPr>
            <a:spLocks noGrp="true"/>
          </p:cNvSpPr>
          <p:nvPr>
            <p:ph type="sldNum" sz="quarter" idx="12"/>
          </p:nvPr>
        </p:nvSpPr>
        <p:spPr/>
        <p:txBody>
          <a:bodyPr/>
          <a:p>
            <a:fld id="{49AE70B2-8BF9-45C0-BB95-33D1B9D3A854}" type="slidenum">
              <a:rPr lang="zh-CN" altLang="en-US" smtClean="0">
                <a:solidFill>
                  <a:schemeClr val="bg1"/>
                </a:solidFill>
                <a:latin typeface="Neutra Text" panose="02000000000000000000" charset="0"/>
                <a:cs typeface="Neutra Text" panose="02000000000000000000" charset="0"/>
              </a:rPr>
            </a:fld>
            <a:endParaRPr lang="zh-CN" altLang="en-US" smtClean="0">
              <a:solidFill>
                <a:schemeClr val="bg1"/>
              </a:solidFill>
              <a:latin typeface="Neutra Text" panose="02000000000000000000" charset="0"/>
              <a:cs typeface="Neutra Text" panose="02000000000000000000"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p:sp>
        <p:nvSpPr>
          <p:cNvPr id="2" name="Text Placeholder 1"/>
          <p:cNvSpPr>
            <a:spLocks noGrp="true"/>
          </p:cNvSpPr>
          <p:nvPr>
            <p:ph type="body" idx="1"/>
          </p:nvPr>
        </p:nvSpPr>
        <p:spPr>
          <a:xfrm>
            <a:off x="327660" y="146050"/>
            <a:ext cx="6312535" cy="824230"/>
          </a:xfrm>
        </p:spPr>
        <p:txBody>
          <a:bodyPr/>
          <a:p>
            <a:pPr algn="ctr"/>
            <a:r>
              <a:rPr lang="en-US" altLang="en-US" sz="3600" b="0">
                <a:solidFill>
                  <a:schemeClr val="bg1"/>
                </a:solidFill>
                <a:latin typeface="Futura Md BT" panose="020B0602020204020303" charset="0"/>
                <a:cs typeface="Futura Md BT" panose="020B0602020204020303" charset="0"/>
              </a:rPr>
              <a:t>Height Observation Model</a:t>
            </a:r>
            <a:endParaRPr lang="en-US" altLang="en-US" sz="3600" b="0">
              <a:solidFill>
                <a:schemeClr val="bg1"/>
              </a:solidFill>
              <a:latin typeface="Futura Md BT" panose="020B0602020204020303" charset="0"/>
              <a:cs typeface="Futura Md BT" panose="020B0602020204020303" charset="0"/>
            </a:endParaRPr>
          </a:p>
        </p:txBody>
      </p:sp>
      <mc:AlternateContent xmlns:mc="http://schemas.openxmlformats.org/markup-compatibility/2006">
        <mc:Choice xmlns:a14="http://schemas.microsoft.com/office/drawing/2010/main" Requires="a14">
          <p:sp>
            <p:nvSpPr>
              <p:cNvPr id="6" name="Content Placeholder 5"/>
              <p:cNvSpPr>
                <a:spLocks noGrp="true"/>
              </p:cNvSpPr>
              <p:nvPr>
                <p:ph sz="half" idx="2"/>
              </p:nvPr>
            </p:nvSpPr>
            <p:spPr>
              <a:xfrm>
                <a:off x="327660" y="1058545"/>
                <a:ext cx="5770245" cy="5596890"/>
              </a:xfrm>
            </p:spPr>
            <p:txBody>
              <a:bodyPr/>
              <a:p>
                <a:pPr lvl="0" algn="l">
                  <a:lnSpc>
                    <a:spcPct val="100000"/>
                  </a:lnSpc>
                  <a:buFont typeface="Wingdings" panose="05000000000000000000" charset="0"/>
                  <a:buChar char=""/>
                </a:pPr>
                <a:r>
                  <a:rPr lang="en-US" altLang="en-US" sz="2100">
                    <a:solidFill>
                      <a:schemeClr val="bg1"/>
                    </a:solidFill>
                    <a:latin typeface="Neutra Text" panose="02000000000000000000" charset="0"/>
                    <a:cs typeface="Neutra Text" panose="02000000000000000000" charset="0"/>
                  </a:rPr>
                  <a:t>Observations to correct the height ar composed by a range sensor + 3D occupancy grid.</a:t>
                </a:r>
                <a:endParaRPr lang="en-US" altLang="en-US" sz="2100">
                  <a:solidFill>
                    <a:schemeClr val="bg1"/>
                  </a:solidFill>
                  <a:latin typeface="Neutra Text" panose="02000000000000000000" charset="0"/>
                  <a:cs typeface="Neutra Text" panose="02000000000000000000" charset="0"/>
                </a:endParaRPr>
              </a:p>
              <a:p>
                <a:pPr marL="0" lvl="0" indent="0" algn="l">
                  <a:lnSpc>
                    <a:spcPct val="100000"/>
                  </a:lnSpc>
                  <a:buFont typeface="Wingdings" panose="05000000000000000000" charset="0"/>
                  <a:buNone/>
                </a:pPr>
                <a:endParaRPr lang="en-US" altLang="en-US" sz="2100">
                  <a:solidFill>
                    <a:schemeClr val="bg1"/>
                  </a:solidFill>
                  <a:latin typeface="Neutra Text" panose="02000000000000000000" charset="0"/>
                  <a:cs typeface="Neutra Text" panose="02000000000000000000" charset="0"/>
                </a:endParaRPr>
              </a:p>
              <a:p>
                <a:pPr lvl="0" algn="l">
                  <a:lnSpc>
                    <a:spcPct val="100000"/>
                  </a:lnSpc>
                  <a:buFont typeface="Wingdings" panose="05000000000000000000" charset="0"/>
                  <a:buChar char=""/>
                </a:pPr>
                <a:r>
                  <a:rPr lang="en-US" altLang="en-US" sz="2100">
                    <a:solidFill>
                      <a:schemeClr val="bg1"/>
                    </a:solidFill>
                    <a:latin typeface="Neutra Text" panose="02000000000000000000" charset="0"/>
                    <a:cs typeface="Neutra Text" panose="02000000000000000000" charset="0"/>
                  </a:rPr>
                  <a:t>The height observation model is then</a:t>
                </a:r>
                <a:endParaRPr lang="en-US" altLang="en-US" sz="2100">
                  <a:solidFill>
                    <a:schemeClr val="bg1"/>
                  </a:solidFill>
                  <a:latin typeface="Neutra Text" panose="02000000000000000000" charset="0"/>
                  <a:cs typeface="Neutra Text" panose="02000000000000000000" charset="0"/>
                </a:endParaRPr>
              </a:p>
              <a:p>
                <a:pPr lvl="1" algn="l">
                  <a:lnSpc>
                    <a:spcPct val="100000"/>
                  </a:lnSpc>
                  <a:buFont typeface="Wingdings" panose="05000000000000000000" charset="0"/>
                  <a:buChar char=""/>
                </a:pPr>
                <a:r>
                  <a:rPr lang="en-US" altLang="en-US" sz="2100">
                    <a:solidFill>
                      <a:schemeClr val="bg1"/>
                    </a:solidFill>
                    <a:latin typeface="Neutra Text" panose="02000000000000000000" charset="0"/>
                    <a:cs typeface="Neutra Text" panose="02000000000000000000" charset="0"/>
                  </a:rPr>
                  <a:t> z = voxel</a:t>
                </a:r>
                <a:r>
                  <a:rPr lang="en-US" altLang="en-US" sz="2100" baseline="-25000">
                    <a:solidFill>
                      <a:schemeClr val="bg1"/>
                    </a:solidFill>
                    <a:latin typeface="Neutra Text" panose="02000000000000000000" charset="0"/>
                    <a:cs typeface="Neutra Text" panose="02000000000000000000" charset="0"/>
                  </a:rPr>
                  <a:t>z</a:t>
                </a:r>
                <a:r>
                  <a:rPr lang="en-US" altLang="en-US" sz="2100">
                    <a:solidFill>
                      <a:schemeClr val="bg1"/>
                    </a:solidFill>
                    <a:latin typeface="Neutra Text" panose="02000000000000000000" charset="0"/>
                    <a:cs typeface="Neutra Text" panose="02000000000000000000" charset="0"/>
                  </a:rPr>
                  <a:t> + range</a:t>
                </a:r>
                <a:r>
                  <a:rPr lang="en-US" altLang="en-US" sz="2100" baseline="-25000">
                    <a:solidFill>
                      <a:schemeClr val="bg1"/>
                    </a:solidFill>
                    <a:latin typeface="Neutra Text" panose="02000000000000000000" charset="0"/>
                    <a:cs typeface="Neutra Text" panose="02000000000000000000" charset="0"/>
                  </a:rPr>
                  <a:t>distance</a:t>
                </a:r>
                <a:endParaRPr lang="en-US" altLang="en-US" sz="2100" baseline="-25000">
                  <a:solidFill>
                    <a:schemeClr val="bg1"/>
                  </a:solidFill>
                  <a:latin typeface="Neutra Text" panose="02000000000000000000" charset="0"/>
                  <a:cs typeface="Neutra Text" panose="02000000000000000000" charset="0"/>
                </a:endParaRPr>
              </a:p>
              <a:p>
                <a:pPr marL="457835" lvl="1" indent="0" algn="l">
                  <a:lnSpc>
                    <a:spcPct val="100000"/>
                  </a:lnSpc>
                  <a:buFont typeface="Wingdings" panose="05000000000000000000" charset="0"/>
                  <a:buNone/>
                </a:pPr>
                <a:endParaRPr lang="en-US" altLang="en-US" sz="2100" baseline="-25000">
                  <a:solidFill>
                    <a:schemeClr val="bg1"/>
                  </a:solidFill>
                  <a:latin typeface="Neutra Text" panose="02000000000000000000" charset="0"/>
                  <a:cs typeface="Neutra Text" panose="02000000000000000000" charset="0"/>
                </a:endParaRPr>
              </a:p>
              <a:p>
                <a:pPr lvl="0" algn="l">
                  <a:lnSpc>
                    <a:spcPct val="100000"/>
                  </a:lnSpc>
                  <a:buFont typeface="Wingdings" panose="05000000000000000000" charset="0"/>
                  <a:buChar char=""/>
                </a:pPr>
                <a:r>
                  <a:rPr lang="en-US" altLang="en-US" sz="2100">
                    <a:solidFill>
                      <a:schemeClr val="bg1"/>
                    </a:solidFill>
                    <a:latin typeface="Neutra Text" panose="02000000000000000000" charset="0"/>
                    <a:cs typeface="Neutra Text" panose="02000000000000000000" charset="0"/>
                  </a:rPr>
                  <a:t>The observation model is then</a:t>
                </a:r>
                <a:endParaRPr lang="en-US" altLang="en-US" sz="2100">
                  <a:solidFill>
                    <a:schemeClr val="bg1"/>
                  </a:solidFill>
                  <a:latin typeface="Neutra Text" panose="02000000000000000000" charset="0"/>
                  <a:cs typeface="Neutra Text" panose="02000000000000000000" charset="0"/>
                </a:endParaRPr>
              </a:p>
              <a:p>
                <a:pPr marL="0" lvl="0" indent="0" algn="l">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r>
                        <a:rPr lang="en-US" altLang="en-US" sz="2100" i="1">
                          <a:solidFill>
                            <a:schemeClr val="bg1"/>
                          </a:solidFill>
                          <a:latin typeface="DejaVu Math TeX Gyre" panose="02000503000000000000" charset="0"/>
                          <a:cs typeface="DejaVu Math TeX Gyre" panose="02000503000000000000" charset="0"/>
                        </a:rPr>
                        <m:t>ℎ</m:t>
                      </m:r>
                      <m:r>
                        <a:rPr lang="en-US" altLang="en-US" sz="2100" i="1">
                          <a:solidFill>
                            <a:schemeClr val="bg1"/>
                          </a:solidFill>
                          <a:latin typeface="DejaVu Math TeX Gyre" panose="02000503000000000000" charset="0"/>
                          <a:cs typeface="DejaVu Math TeX Gyre" panose="02000503000000000000" charset="0"/>
                        </a:rPr>
                        <m:t>(</m:t>
                      </m:r>
                      <m:acc>
                        <m:accPr>
                          <m:ctrlPr>
                            <a:rPr lang="en-US" altLang="en-US" sz="2100" i="1">
                              <a:solidFill>
                                <a:schemeClr val="bg1"/>
                              </a:solidFill>
                              <a:latin typeface="DejaVu Math TeX Gyre" panose="02000503000000000000" charset="0"/>
                              <a:cs typeface="DejaVu Math TeX Gyre" panose="02000503000000000000" charset="0"/>
                            </a:rPr>
                          </m:ctrlPr>
                        </m:accPr>
                        <m:e>
                          <m:r>
                            <a:rPr lang="en-US" altLang="en-US" sz="2100" i="1">
                              <a:solidFill>
                                <a:schemeClr val="bg1"/>
                              </a:solidFill>
                              <a:latin typeface="DejaVu Math TeX Gyre" panose="02000503000000000000" charset="0"/>
                              <a:cs typeface="DejaVu Math TeX Gyre" panose="02000503000000000000" charset="0"/>
                            </a:rPr>
                            <m:t>𝜇</m:t>
                          </m:r>
                        </m:e>
                      </m:acc>
                      <m:r>
                        <a:rPr lang="en-US" altLang="en-US" sz="2100" i="1">
                          <a:solidFill>
                            <a:schemeClr val="bg1"/>
                          </a:solidFill>
                          <a:latin typeface="DejaVu Math TeX Gyre" panose="02000503000000000000" charset="0"/>
                          <a:cs typeface="DejaVu Math TeX Gyre" panose="02000503000000000000" charset="0"/>
                        </a:rPr>
                        <m:t>)=</m:t>
                      </m:r>
                      <m:sSub>
                        <m:sSubPr>
                          <m:ctrlPr>
                            <a:rPr lang="en-US" altLang="en-US" sz="2100" i="1">
                              <a:solidFill>
                                <a:schemeClr val="bg1"/>
                              </a:solidFill>
                              <a:latin typeface="DejaVu Math TeX Gyre" panose="02000503000000000000" charset="0"/>
                              <a:cs typeface="DejaVu Math TeX Gyre" panose="02000503000000000000" charset="0"/>
                            </a:rPr>
                          </m:ctrlPr>
                        </m:sSubPr>
                        <m:e>
                          <m:acc>
                            <m:accPr>
                              <m:ctrlPr>
                                <a:rPr lang="en-US" altLang="en-US" sz="2100" i="1">
                                  <a:solidFill>
                                    <a:schemeClr val="bg1"/>
                                  </a:solidFill>
                                  <a:latin typeface="DejaVu Math TeX Gyre" panose="02000503000000000000" charset="0"/>
                                  <a:cs typeface="DejaVu Math TeX Gyre" panose="02000503000000000000" charset="0"/>
                                </a:rPr>
                              </m:ctrlPr>
                            </m:accPr>
                            <m:e>
                              <m:r>
                                <a:rPr lang="en-US" altLang="en-US" sz="2100" i="1">
                                  <a:solidFill>
                                    <a:schemeClr val="bg1"/>
                                  </a:solidFill>
                                  <a:latin typeface="DejaVu Math TeX Gyre" panose="02000503000000000000" charset="0"/>
                                  <a:cs typeface="DejaVu Math TeX Gyre" panose="02000503000000000000" charset="0"/>
                                </a:rPr>
                                <m:t>𝜇</m:t>
                              </m:r>
                            </m:e>
                          </m:acc>
                        </m:e>
                        <m:sub>
                          <m:r>
                            <a:rPr lang="en-US" altLang="en-US" sz="2100" i="1">
                              <a:solidFill>
                                <a:schemeClr val="bg1"/>
                              </a:solidFill>
                              <a:latin typeface="DejaVu Math TeX Gyre" panose="02000503000000000000" charset="0"/>
                              <a:cs typeface="DejaVu Math TeX Gyre" panose="02000503000000000000" charset="0"/>
                            </a:rPr>
                            <m:t>𝑧</m:t>
                          </m:r>
                        </m:sub>
                      </m:sSub>
                      <m:r>
                        <a:rPr lang="en-US" altLang="en-US" sz="2100" i="1">
                          <a:solidFill>
                            <a:schemeClr val="bg1"/>
                          </a:solidFill>
                          <a:latin typeface="DejaVu Math TeX Gyre" panose="02000503000000000000" charset="0"/>
                          <a:cs typeface="DejaVu Math TeX Gyre" panose="02000503000000000000" charset="0"/>
                        </a:rPr>
                        <m:t>+</m:t>
                      </m:r>
                      <m:r>
                        <a:rPr lang="en-US" altLang="en-US" sz="2100" i="1">
                          <a:solidFill>
                            <a:schemeClr val="bg1"/>
                          </a:solidFill>
                          <a:latin typeface="DejaVu Math TeX Gyre" panose="02000503000000000000" charset="0"/>
                          <a:cs typeface="DejaVu Math TeX Gyre" panose="02000503000000000000" charset="0"/>
                        </a:rPr>
                        <m:t>𝑏</m:t>
                      </m:r>
                    </m:oMath>
                  </m:oMathPara>
                </a14:m>
                <a:endParaRPr lang="en-US" altLang="en-US" sz="2100" baseline="-25000">
                  <a:solidFill>
                    <a:schemeClr val="bg1"/>
                  </a:solidFill>
                  <a:latin typeface="DejaVu Math TeX Gyre" panose="02000503000000000000" charset="0"/>
                  <a:cs typeface="DejaVu Math TeX Gyre" panose="02000503000000000000" charset="0"/>
                </a:endParaRPr>
              </a:p>
            </p:txBody>
          </p:sp>
        </mc:Choice>
        <mc:Fallback>
          <p:sp>
            <p:nvSpPr>
              <p:cNvPr id="6" name="Content Placeholder 5"/>
              <p:cNvSpPr>
                <a:spLocks noRot="true" noChangeAspect="true" noMove="true" noResize="true" noEditPoints="true" noAdjustHandles="true" noChangeArrowheads="true" noChangeShapeType="true" noTextEdit="true"/>
              </p:cNvSpPr>
              <p:nvPr>
                <p:ph sz="half" idx="2"/>
              </p:nvPr>
            </p:nvSpPr>
            <p:spPr>
              <a:xfrm>
                <a:off x="327660" y="1058545"/>
                <a:ext cx="5770245" cy="5596890"/>
              </a:xfrm>
              <a:blipFill rotWithShape="true">
                <a:blip r:embed="rId1"/>
                <a:stretch>
                  <a:fillRect/>
                </a:stretch>
              </a:blipFill>
            </p:spPr>
            <p:txBody>
              <a:bodyPr/>
              <a:lstStyle/>
              <a:p>
                <a:r>
                  <a:rPr lang="en-US" altLang="en-US">
                    <a:noFill/>
                  </a:rPr>
                  <a:t> </a:t>
                </a:r>
              </a:p>
            </p:txBody>
          </p:sp>
        </mc:Fallback>
      </mc:AlternateContent>
      <p:pic>
        <p:nvPicPr>
          <p:cNvPr id="4" name="Picture 3" descr="/home/diego/dev/polimi/thesis/height_update.pngheight_update"/>
          <p:cNvPicPr>
            <a:picLocks noChangeAspect="true"/>
          </p:cNvPicPr>
          <p:nvPr/>
        </p:nvPicPr>
        <p:blipFill>
          <a:blip r:embed="rId2"/>
          <a:srcRect/>
          <a:stretch>
            <a:fillRect/>
          </a:stretch>
        </p:blipFill>
        <p:spPr>
          <a:xfrm>
            <a:off x="6476365" y="538480"/>
            <a:ext cx="5638165" cy="5715635"/>
          </a:xfrm>
          <a:prstGeom prst="rect">
            <a:avLst/>
          </a:prstGeom>
        </p:spPr>
      </p:pic>
      <p:sp>
        <p:nvSpPr>
          <p:cNvPr id="3" name="Slide Number Placeholder 2"/>
          <p:cNvSpPr>
            <a:spLocks noGrp="true"/>
          </p:cNvSpPr>
          <p:nvPr>
            <p:ph type="sldNum" sz="quarter" idx="12"/>
          </p:nvPr>
        </p:nvSpPr>
        <p:spPr/>
        <p:txBody>
          <a:bodyPr/>
          <a:p>
            <a:fld id="{49AE70B2-8BF9-45C0-BB95-33D1B9D3A854}" type="slidenum">
              <a:rPr lang="zh-CN" altLang="en-US" smtClean="0">
                <a:solidFill>
                  <a:schemeClr val="bg1"/>
                </a:solidFill>
                <a:latin typeface="Neutra Text" panose="02000000000000000000" charset="0"/>
                <a:cs typeface="Neutra Text" panose="02000000000000000000" charset="0"/>
              </a:rPr>
            </a:fld>
            <a:endParaRPr lang="zh-CN" altLang="en-US" smtClean="0">
              <a:solidFill>
                <a:schemeClr val="bg1"/>
              </a:solidFill>
              <a:latin typeface="Neutra Text" panose="02000000000000000000" charset="0"/>
              <a:cs typeface="Neutra Text" panose="02000000000000000000"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p:sp>
        <p:nvSpPr>
          <p:cNvPr id="2" name="Text Placeholder 1"/>
          <p:cNvSpPr>
            <a:spLocks noGrp="true"/>
          </p:cNvSpPr>
          <p:nvPr>
            <p:ph type="body" idx="1"/>
          </p:nvPr>
        </p:nvSpPr>
        <p:spPr>
          <a:xfrm>
            <a:off x="328295" y="217170"/>
            <a:ext cx="11522075" cy="824230"/>
          </a:xfrm>
        </p:spPr>
        <p:txBody>
          <a:bodyPr/>
          <a:p>
            <a:pPr algn="ctr"/>
            <a:r>
              <a:rPr lang="en-US" altLang="en-US" sz="3600" b="0">
                <a:solidFill>
                  <a:schemeClr val="bg1"/>
                </a:solidFill>
                <a:latin typeface="Futura Md BT" panose="020B0602020204020303" charset="0"/>
                <a:cs typeface="Futura Md BT" panose="020B0602020204020303" charset="0"/>
              </a:rPr>
              <a:t>Normalized Estimation Error Squared</a:t>
            </a:r>
            <a:endParaRPr lang="en-US" altLang="en-US" sz="3600" b="0">
              <a:solidFill>
                <a:schemeClr val="bg1"/>
              </a:solidFill>
              <a:latin typeface="Futura Md BT" panose="020B0602020204020303" charset="0"/>
              <a:cs typeface="Futura Md BT" panose="020B0602020204020303" charset="0"/>
            </a:endParaRPr>
          </a:p>
        </p:txBody>
      </p:sp>
      <mc:AlternateContent xmlns:mc="http://schemas.openxmlformats.org/markup-compatibility/2006">
        <mc:Choice xmlns:a14="http://schemas.microsoft.com/office/drawing/2010/main" Requires="a14">
          <p:sp>
            <p:nvSpPr>
              <p:cNvPr id="6" name="Content Placeholder 5"/>
              <p:cNvSpPr>
                <a:spLocks noGrp="true"/>
              </p:cNvSpPr>
              <p:nvPr>
                <p:ph sz="half" idx="2"/>
              </p:nvPr>
            </p:nvSpPr>
            <p:spPr>
              <a:xfrm>
                <a:off x="323850" y="1058545"/>
                <a:ext cx="8077200" cy="5020310"/>
              </a:xfrm>
            </p:spPr>
            <p:txBody>
              <a:bodyPr/>
              <a:p>
                <a:pPr lvl="0" algn="l">
                  <a:lnSpc>
                    <a:spcPct val="100000"/>
                  </a:lnSpc>
                  <a:buFont typeface="Wingdings" panose="05000000000000000000" charset="0"/>
                  <a:buChar char=""/>
                </a:pPr>
                <a:r>
                  <a:rPr lang="en-US" altLang="en-US" sz="2400">
                    <a:solidFill>
                      <a:schemeClr val="bg1"/>
                    </a:solidFill>
                    <a:latin typeface="Neutra Text" panose="02000000000000000000" charset="0"/>
                    <a:cs typeface="Neutra Text" panose="02000000000000000000" charset="0"/>
                  </a:rPr>
                  <a:t>Defined as</a:t>
                </a:r>
                <a:r>
                  <a:rPr lang="en-US" altLang="en-US" sz="2100">
                    <a:solidFill>
                      <a:schemeClr val="bg1"/>
                    </a:solidFill>
                    <a:latin typeface="Neutra Text" panose="02000000000000000000" charset="0"/>
                    <a:cs typeface="Neutra Text" panose="02000000000000000000" charset="0"/>
                  </a:rPr>
                  <a:t> </a:t>
                </a:r>
                <a:endParaRPr lang="en-US" altLang="en-US" sz="2100">
                  <a:solidFill>
                    <a:schemeClr val="bg1"/>
                  </a:solidFill>
                  <a:latin typeface="Neutra Text" panose="02000000000000000000" charset="0"/>
                  <a:cs typeface="Neutra Text" panose="02000000000000000000" charset="0"/>
                </a:endParaRPr>
              </a:p>
              <a:p>
                <a:pPr marL="0" lvl="0" indent="0" algn="l">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r>
                        <a:rPr lang="en-US" altLang="en-US" sz="2400" i="1">
                          <a:solidFill>
                            <a:schemeClr val="bg1"/>
                          </a:solidFill>
                          <a:latin typeface="DejaVu Math TeX Gyre" panose="02000503000000000000" charset="0"/>
                          <a:cs typeface="DejaVu Math TeX Gyre" panose="02000503000000000000" charset="0"/>
                        </a:rPr>
                        <m:t>𝑁𝐸𝐸𝑆</m:t>
                      </m:r>
                      <m:r>
                        <a:rPr lang="en-US" altLang="en-US" sz="2400" i="1">
                          <a:solidFill>
                            <a:schemeClr val="bg1"/>
                          </a:solidFill>
                          <a:latin typeface="DejaVu Math TeX Gyre" panose="02000503000000000000" charset="0"/>
                          <a:cs typeface="DejaVu Math TeX Gyre" panose="02000503000000000000" charset="0"/>
                        </a:rPr>
                        <m:t>=</m:t>
                      </m:r>
                      <m:d>
                        <m:dPr>
                          <m:ctrlPr>
                            <a:rPr lang="en-US" altLang="en-US" sz="2400" i="1">
                              <a:solidFill>
                                <a:schemeClr val="bg1"/>
                              </a:solidFill>
                              <a:latin typeface="DejaVu Math TeX Gyre" panose="02000503000000000000" charset="0"/>
                              <a:cs typeface="DejaVu Math TeX Gyre" panose="02000503000000000000" charset="0"/>
                            </a:rPr>
                          </m:ctrlPr>
                        </m:dPr>
                        <m:e>
                          <m:r>
                            <a:rPr lang="en-US" altLang="en-US" sz="2400" i="1">
                              <a:solidFill>
                                <a:schemeClr val="bg1"/>
                              </a:solidFill>
                              <a:latin typeface="DejaVu Math TeX Gyre" panose="02000503000000000000" charset="0"/>
                              <a:cs typeface="DejaVu Math TeX Gyre" panose="02000503000000000000" charset="0"/>
                            </a:rPr>
                            <m:t>𝑥</m:t>
                          </m:r>
                          <m:r>
                            <a:rPr lang="en-US" altLang="en-US" sz="2400" i="1">
                              <a:solidFill>
                                <a:schemeClr val="bg1"/>
                              </a:solidFill>
                              <a:latin typeface="DejaVu Math TeX Gyre" panose="02000503000000000000" charset="0"/>
                              <a:cs typeface="DejaVu Math TeX Gyre" panose="02000503000000000000" charset="0"/>
                            </a:rPr>
                            <m:t>−</m:t>
                          </m:r>
                          <m:acc>
                            <m:accPr>
                              <m:ctrlPr>
                                <a:rPr lang="en-US" altLang="en-US" sz="2400" i="1">
                                  <a:solidFill>
                                    <a:schemeClr val="bg1"/>
                                  </a:solidFill>
                                  <a:latin typeface="DejaVu Math TeX Gyre" panose="02000503000000000000" charset="0"/>
                                  <a:cs typeface="DejaVu Math TeX Gyre" panose="02000503000000000000" charset="0"/>
                                </a:rPr>
                              </m:ctrlPr>
                            </m:accPr>
                            <m:e>
                              <m:r>
                                <a:rPr lang="en-US" altLang="en-US" sz="2400" i="1">
                                  <a:solidFill>
                                    <a:schemeClr val="bg1"/>
                                  </a:solidFill>
                                  <a:latin typeface="DejaVu Math TeX Gyre" panose="02000503000000000000" charset="0"/>
                                  <a:cs typeface="DejaVu Math TeX Gyre" panose="02000503000000000000" charset="0"/>
                                </a:rPr>
                                <m:t>𝑥</m:t>
                              </m:r>
                            </m:e>
                          </m:acc>
                        </m:e>
                      </m:d>
                      <m:sSup>
                        <m:sSupPr>
                          <m:ctrlPr>
                            <a:rPr lang="en-US" altLang="en-US" sz="2400" i="1">
                              <a:solidFill>
                                <a:schemeClr val="bg1"/>
                              </a:solidFill>
                              <a:latin typeface="DejaVu Math TeX Gyre" panose="02000503000000000000" charset="0"/>
                              <a:cs typeface="DejaVu Math TeX Gyre" panose="02000503000000000000" charset="0"/>
                            </a:rPr>
                          </m:ctrlPr>
                        </m:sSupPr>
                        <m:e>
                          <m:r>
                            <a:rPr lang="en-US" altLang="en-US" sz="2400" i="1">
                              <a:solidFill>
                                <a:schemeClr val="bg1"/>
                              </a:solidFill>
                              <a:latin typeface="DejaVu Math TeX Gyre" panose="02000503000000000000" charset="0"/>
                              <a:cs typeface="DejaVu Math TeX Gyre" panose="02000503000000000000" charset="0"/>
                            </a:rPr>
                            <m:t>𝛴</m:t>
                          </m:r>
                        </m:e>
                        <m:sup>
                          <m:r>
                            <a:rPr lang="en-US" altLang="en-US" sz="2400" i="1">
                              <a:solidFill>
                                <a:schemeClr val="bg1"/>
                              </a:solidFill>
                              <a:latin typeface="DejaVu Math TeX Gyre" panose="02000503000000000000" charset="0"/>
                              <a:cs typeface="DejaVu Math TeX Gyre" panose="02000503000000000000" charset="0"/>
                            </a:rPr>
                            <m:t>−</m:t>
                          </m:r>
                          <m:r>
                            <a:rPr lang="en-US" altLang="en-US" sz="2400" i="1">
                              <a:solidFill>
                                <a:schemeClr val="bg1"/>
                              </a:solidFill>
                              <a:latin typeface="DejaVu Math TeX Gyre" panose="02000503000000000000" charset="0"/>
                              <a:cs typeface="DejaVu Math TeX Gyre" panose="02000503000000000000" charset="0"/>
                            </a:rPr>
                            <m:t>1</m:t>
                          </m:r>
                        </m:sup>
                      </m:sSup>
                      <m:d>
                        <m:dPr>
                          <m:ctrlPr>
                            <a:rPr lang="en-US" altLang="en-US" sz="2400" i="1">
                              <a:solidFill>
                                <a:schemeClr val="bg1"/>
                              </a:solidFill>
                              <a:latin typeface="DejaVu Math TeX Gyre" panose="02000503000000000000" charset="0"/>
                              <a:cs typeface="DejaVu Math TeX Gyre" panose="02000503000000000000" charset="0"/>
                            </a:rPr>
                          </m:ctrlPr>
                        </m:dPr>
                        <m:e>
                          <m:r>
                            <a:rPr lang="en-US" altLang="en-US" sz="2400" i="1">
                              <a:solidFill>
                                <a:schemeClr val="bg1"/>
                              </a:solidFill>
                              <a:latin typeface="DejaVu Math TeX Gyre" panose="02000503000000000000" charset="0"/>
                              <a:cs typeface="DejaVu Math TeX Gyre" panose="02000503000000000000" charset="0"/>
                            </a:rPr>
                            <m:t>𝑥</m:t>
                          </m:r>
                          <m:r>
                            <a:rPr lang="en-US" altLang="en-US" sz="2400" i="1">
                              <a:solidFill>
                                <a:schemeClr val="bg1"/>
                              </a:solidFill>
                              <a:latin typeface="DejaVu Math TeX Gyre" panose="02000503000000000000" charset="0"/>
                              <a:cs typeface="DejaVu Math TeX Gyre" panose="02000503000000000000" charset="0"/>
                            </a:rPr>
                            <m:t>−</m:t>
                          </m:r>
                          <m:acc>
                            <m:accPr>
                              <m:ctrlPr>
                                <a:rPr lang="en-US" altLang="en-US" sz="2400" i="1">
                                  <a:solidFill>
                                    <a:schemeClr val="bg1"/>
                                  </a:solidFill>
                                  <a:latin typeface="DejaVu Math TeX Gyre" panose="02000503000000000000" charset="0"/>
                                  <a:cs typeface="DejaVu Math TeX Gyre" panose="02000503000000000000" charset="0"/>
                                </a:rPr>
                              </m:ctrlPr>
                            </m:accPr>
                            <m:e>
                              <m:r>
                                <a:rPr lang="en-US" altLang="en-US" sz="2400" i="1">
                                  <a:solidFill>
                                    <a:schemeClr val="bg1"/>
                                  </a:solidFill>
                                  <a:latin typeface="DejaVu Math TeX Gyre" panose="02000503000000000000" charset="0"/>
                                  <a:cs typeface="DejaVu Math TeX Gyre" panose="02000503000000000000" charset="0"/>
                                </a:rPr>
                                <m:t>𝑥</m:t>
                              </m:r>
                            </m:e>
                          </m:acc>
                        </m:e>
                      </m:d>
                      <m:r>
                        <a:rPr lang="en-US" altLang="en-US" sz="2400" i="1">
                          <a:solidFill>
                            <a:schemeClr val="bg1"/>
                          </a:solidFill>
                          <a:latin typeface="DejaVu Math TeX Gyre" panose="02000503000000000000" charset="0"/>
                          <a:cs typeface="DejaVu Math TeX Gyre" panose="02000503000000000000" charset="0"/>
                        </a:rPr>
                        <m:t>≤</m:t>
                      </m:r>
                      <m:sSubSup>
                        <m:sSubSupPr>
                          <m:ctrlPr>
                            <a:rPr lang="en-US" altLang="en-US" sz="2400" i="1">
                              <a:solidFill>
                                <a:schemeClr val="bg1"/>
                              </a:solidFill>
                              <a:latin typeface="DejaVu Math TeX Gyre" panose="02000503000000000000" charset="0"/>
                              <a:cs typeface="DejaVu Math TeX Gyre" panose="02000503000000000000" charset="0"/>
                            </a:rPr>
                          </m:ctrlPr>
                        </m:sSubSupPr>
                        <m:e>
                          <m:r>
                            <a:rPr lang="en-US" altLang="en-US" sz="2400" i="1">
                              <a:solidFill>
                                <a:schemeClr val="bg1"/>
                              </a:solidFill>
                              <a:latin typeface="DejaVu Math TeX Gyre" panose="02000503000000000000" charset="0"/>
                              <a:cs typeface="DejaVu Math TeX Gyre" panose="02000503000000000000" charset="0"/>
                            </a:rPr>
                            <m:t>𝜒</m:t>
                          </m:r>
                        </m:e>
                        <m:sub>
                          <m:r>
                            <a:rPr lang="en-US" altLang="en-US" sz="2400" i="1">
                              <a:solidFill>
                                <a:schemeClr val="bg1"/>
                              </a:solidFill>
                              <a:latin typeface="DejaVu Math TeX Gyre" panose="02000503000000000000" charset="0"/>
                              <a:cs typeface="DejaVu Math TeX Gyre" panose="02000503000000000000" charset="0"/>
                            </a:rPr>
                            <m:t>𝑑</m:t>
                          </m:r>
                          <m:r>
                            <a:rPr lang="en-US" altLang="en-US" sz="2400" i="1">
                              <a:solidFill>
                                <a:schemeClr val="bg1"/>
                              </a:solidFill>
                              <a:latin typeface="DejaVu Math TeX Gyre" panose="02000503000000000000" charset="0"/>
                              <a:cs typeface="DejaVu Math TeX Gyre" panose="02000503000000000000" charset="0"/>
                            </a:rPr>
                            <m:t>,</m:t>
                          </m:r>
                          <m:r>
                            <a:rPr lang="en-US" altLang="en-US" sz="2400" i="1">
                              <a:solidFill>
                                <a:schemeClr val="bg1"/>
                              </a:solidFill>
                              <a:latin typeface="DejaVu Math TeX Gyre" panose="02000503000000000000" charset="0"/>
                              <a:cs typeface="DejaVu Math TeX Gyre" panose="02000503000000000000" charset="0"/>
                            </a:rPr>
                            <m:t>1</m:t>
                          </m:r>
                          <m:r>
                            <a:rPr lang="en-US" altLang="en-US" sz="2400" i="1">
                              <a:solidFill>
                                <a:schemeClr val="bg1"/>
                              </a:solidFill>
                              <a:latin typeface="DejaVu Math TeX Gyre" panose="02000503000000000000" charset="0"/>
                              <a:cs typeface="DejaVu Math TeX Gyre" panose="02000503000000000000" charset="0"/>
                            </a:rPr>
                            <m:t>−</m:t>
                          </m:r>
                          <m:r>
                            <a:rPr lang="en-US" altLang="en-US" sz="2400" i="1">
                              <a:solidFill>
                                <a:schemeClr val="bg1"/>
                              </a:solidFill>
                              <a:latin typeface="DejaVu Math TeX Gyre" panose="02000503000000000000" charset="0"/>
                              <a:cs typeface="DejaVu Math TeX Gyre" panose="02000503000000000000" charset="0"/>
                            </a:rPr>
                            <m:t>𝛼</m:t>
                          </m:r>
                        </m:sub>
                        <m:sup>
                          <m:r>
                            <a:rPr lang="en-US" altLang="en-US" sz="2400" i="1">
                              <a:solidFill>
                                <a:schemeClr val="bg1"/>
                              </a:solidFill>
                              <a:latin typeface="DejaVu Math TeX Gyre" panose="02000503000000000000" charset="0"/>
                              <a:cs typeface="DejaVu Math TeX Gyre" panose="02000503000000000000" charset="0"/>
                            </a:rPr>
                            <m:t>2</m:t>
                          </m:r>
                        </m:sup>
                      </m:sSubSup>
                    </m:oMath>
                  </m:oMathPara>
                </a14:m>
                <a:endParaRPr lang="en-US" altLang="en-US" sz="2100" i="1">
                  <a:solidFill>
                    <a:schemeClr val="bg1"/>
                  </a:solidFill>
                  <a:latin typeface="DejaVu Math TeX Gyre" panose="02000503000000000000" charset="0"/>
                  <a:cs typeface="DejaVu Math TeX Gyre" panose="02000503000000000000" charset="0"/>
                </a:endParaRPr>
              </a:p>
              <a:p>
                <a:pPr lvl="0" algn="l">
                  <a:lnSpc>
                    <a:spcPct val="100000"/>
                  </a:lnSpc>
                  <a:buFont typeface="Wingdings" panose="05000000000000000000" charset="0"/>
                  <a:buChar char=""/>
                </a:pPr>
                <a:r>
                  <a:rPr lang="en-US" altLang="en-US" sz="2400">
                    <a:solidFill>
                      <a:schemeClr val="bg1"/>
                    </a:solidFill>
                    <a:latin typeface="Neutra Text" panose="02000000000000000000" charset="0"/>
                    <a:cs typeface="Neutra Text" panose="02000000000000000000" charset="0"/>
                  </a:rPr>
                  <a:t>Can be performed to check the consistency of the filter</a:t>
                </a:r>
                <a:endParaRPr lang="en-US" altLang="en-US" sz="2400">
                  <a:solidFill>
                    <a:schemeClr val="bg1"/>
                  </a:solidFill>
                  <a:latin typeface="Neutra Text" panose="02000000000000000000" charset="0"/>
                  <a:cs typeface="Neutra Text" panose="02000000000000000000" charset="0"/>
                </a:endParaRPr>
              </a:p>
              <a:p>
                <a:pPr lvl="0" algn="l">
                  <a:lnSpc>
                    <a:spcPct val="100000"/>
                  </a:lnSpc>
                  <a:buFont typeface="Wingdings" panose="05000000000000000000" charset="0"/>
                  <a:buChar char=""/>
                </a:pPr>
                <a:r>
                  <a:rPr lang="en-US" altLang="en-US" sz="2400">
                    <a:solidFill>
                      <a:schemeClr val="bg1"/>
                    </a:solidFill>
                    <a:latin typeface="Neutra Text" panose="02000000000000000000" charset="0"/>
                    <a:cs typeface="Neutra Text" panose="02000000000000000000" charset="0"/>
                  </a:rPr>
                  <a:t>Consistency of the filter is maintained by using observations that statisfy the test:</a:t>
                </a:r>
                <a:endParaRPr lang="en-US" altLang="en-US" sz="2400">
                  <a:solidFill>
                    <a:schemeClr val="bg1"/>
                  </a:solidFill>
                  <a:latin typeface="Neutra Text" panose="02000000000000000000" charset="0"/>
                  <a:cs typeface="Neutra Text" panose="02000000000000000000" charset="0"/>
                </a:endParaRPr>
              </a:p>
              <a:p>
                <a:pPr marL="0" lvl="0" indent="0" algn="l">
                  <a:lnSpc>
                    <a:spcPct val="100000"/>
                  </a:lnSpc>
                  <a:buFont typeface="Wingdings" panose="05000000000000000000" charset="0"/>
                  <a:buNone/>
                </a:pPr>
                <a:endParaRPr lang="en-US" altLang="en-US" sz="2100">
                  <a:solidFill>
                    <a:schemeClr val="bg1"/>
                  </a:solidFill>
                  <a:latin typeface="Neutra Text" panose="02000000000000000000" charset="0"/>
                  <a:cs typeface="Neutra Text" panose="02000000000000000000" charset="0"/>
                </a:endParaRPr>
              </a:p>
              <a:p>
                <a:pPr marL="0" lvl="0" indent="0" algn="l">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sSup>
                        <m:sSupPr>
                          <m:ctrlPr>
                            <a:rPr lang="en-US" altLang="en-US" sz="2400" i="1">
                              <a:solidFill>
                                <a:schemeClr val="bg1"/>
                              </a:solidFill>
                              <a:latin typeface="DejaVu Math TeX Gyre" panose="02000503000000000000" charset="0"/>
                              <a:cs typeface="DejaVu Math TeX Gyre" panose="02000503000000000000" charset="0"/>
                            </a:rPr>
                          </m:ctrlPr>
                        </m:sSupPr>
                        <m:e>
                          <m:r>
                            <a:rPr lang="en-US" altLang="en-US" sz="2400" i="1">
                              <a:solidFill>
                                <a:schemeClr val="bg1"/>
                              </a:solidFill>
                              <a:latin typeface="DejaVu Math TeX Gyre" panose="02000503000000000000" charset="0"/>
                              <a:cs typeface="DejaVu Math TeX Gyre" panose="02000503000000000000" charset="0"/>
                            </a:rPr>
                            <m:t>𝑣</m:t>
                          </m:r>
                        </m:e>
                        <m:sup>
                          <m:r>
                            <a:rPr lang="en-US" altLang="en-US" sz="2400" i="1">
                              <a:solidFill>
                                <a:schemeClr val="bg1"/>
                              </a:solidFill>
                              <a:latin typeface="DejaVu Math TeX Gyre" panose="02000503000000000000" charset="0"/>
                              <a:cs typeface="DejaVu Math TeX Gyre" panose="02000503000000000000" charset="0"/>
                            </a:rPr>
                            <m:t>𝑖</m:t>
                          </m:r>
                        </m:sup>
                      </m:sSup>
                      <m:r>
                        <a:rPr lang="en-US" altLang="en-US" sz="2400" i="1">
                          <a:solidFill>
                            <a:schemeClr val="bg1"/>
                          </a:solidFill>
                          <a:latin typeface="DejaVu Math TeX Gyre" panose="02000503000000000000" charset="0"/>
                          <a:cs typeface="DejaVu Math TeX Gyre" panose="02000503000000000000" charset="0"/>
                        </a:rPr>
                        <m:t>=</m:t>
                      </m:r>
                      <m:sSub>
                        <m:sSubPr>
                          <m:ctrlPr>
                            <a:rPr lang="en-US" altLang="en-US" sz="2400" i="1">
                              <a:solidFill>
                                <a:schemeClr val="bg1"/>
                              </a:solidFill>
                              <a:latin typeface="DejaVu Math TeX Gyre" panose="02000503000000000000" charset="0"/>
                              <a:cs typeface="DejaVu Math TeX Gyre" panose="02000503000000000000" charset="0"/>
                            </a:rPr>
                          </m:ctrlPr>
                        </m:sSubPr>
                        <m:e>
                          <m:r>
                            <a:rPr lang="en-US" altLang="en-US" sz="2400" i="1">
                              <a:solidFill>
                                <a:schemeClr val="bg1"/>
                              </a:solidFill>
                              <a:latin typeface="DejaVu Math TeX Gyre" panose="02000503000000000000" charset="0"/>
                              <a:cs typeface="DejaVu Math TeX Gyre" panose="02000503000000000000" charset="0"/>
                            </a:rPr>
                            <m:t>𝑧</m:t>
                          </m:r>
                        </m:e>
                        <m:sub>
                          <m:r>
                            <a:rPr lang="en-US" altLang="en-US" sz="2400" i="1">
                              <a:solidFill>
                                <a:schemeClr val="bg1"/>
                              </a:solidFill>
                              <a:latin typeface="DejaVu Math TeX Gyre" panose="02000503000000000000" charset="0"/>
                              <a:cs typeface="DejaVu Math TeX Gyre" panose="02000503000000000000" charset="0"/>
                            </a:rPr>
                            <m:t>𝑖</m:t>
                          </m:r>
                        </m:sub>
                      </m:sSub>
                      <m:r>
                        <a:rPr lang="en-US" altLang="en-US" sz="2400" i="1">
                          <a:solidFill>
                            <a:schemeClr val="bg1"/>
                          </a:solidFill>
                          <a:latin typeface="DejaVu Math TeX Gyre" panose="02000503000000000000" charset="0"/>
                          <a:cs typeface="DejaVu Math TeX Gyre" panose="02000503000000000000" charset="0"/>
                        </a:rPr>
                        <m:t>−</m:t>
                      </m:r>
                      <m:sSub>
                        <m:sSubPr>
                          <m:ctrlPr>
                            <a:rPr lang="en-US" altLang="en-US" sz="2400" i="1">
                              <a:solidFill>
                                <a:schemeClr val="bg1"/>
                              </a:solidFill>
                              <a:latin typeface="DejaVu Math TeX Gyre" panose="02000503000000000000" charset="0"/>
                              <a:cs typeface="DejaVu Math TeX Gyre" panose="02000503000000000000" charset="0"/>
                            </a:rPr>
                          </m:ctrlPr>
                        </m:sSubPr>
                        <m:e>
                          <m:r>
                            <a:rPr lang="en-US" altLang="en-US" sz="2400" i="1">
                              <a:solidFill>
                                <a:schemeClr val="bg1"/>
                              </a:solidFill>
                              <a:latin typeface="DejaVu Math TeX Gyre" panose="02000503000000000000" charset="0"/>
                              <a:cs typeface="DejaVu Math TeX Gyre" panose="02000503000000000000" charset="0"/>
                            </a:rPr>
                            <m:t>ℎ</m:t>
                          </m:r>
                        </m:e>
                        <m:sub>
                          <m:r>
                            <a:rPr lang="en-US" altLang="en-US" sz="2400" i="1">
                              <a:solidFill>
                                <a:schemeClr val="bg1"/>
                              </a:solidFill>
                              <a:latin typeface="DejaVu Math TeX Gyre" panose="02000503000000000000" charset="0"/>
                              <a:cs typeface="DejaVu Math TeX Gyre" panose="02000503000000000000" charset="0"/>
                            </a:rPr>
                            <m:t>𝑖</m:t>
                          </m:r>
                        </m:sub>
                      </m:sSub>
                      <m:d>
                        <m:dPr>
                          <m:ctrlPr>
                            <a:rPr lang="en-US" altLang="en-US" sz="2400" i="1">
                              <a:solidFill>
                                <a:schemeClr val="bg1"/>
                              </a:solidFill>
                              <a:latin typeface="DejaVu Math TeX Gyre" panose="02000503000000000000" charset="0"/>
                              <a:cs typeface="DejaVu Math TeX Gyre" panose="02000503000000000000" charset="0"/>
                            </a:rPr>
                          </m:ctrlPr>
                        </m:dPr>
                        <m:e>
                          <m:sSub>
                            <m:sSubPr>
                              <m:ctrlPr>
                                <a:rPr lang="en-US" altLang="en-US" sz="2400" i="1">
                                  <a:solidFill>
                                    <a:schemeClr val="bg1"/>
                                  </a:solidFill>
                                  <a:latin typeface="DejaVu Math TeX Gyre" panose="02000503000000000000" charset="0"/>
                                  <a:cs typeface="DejaVu Math TeX Gyre" panose="02000503000000000000" charset="0"/>
                                </a:rPr>
                              </m:ctrlPr>
                            </m:sSubPr>
                            <m:e>
                              <m:acc>
                                <m:accPr>
                                  <m:ctrlPr>
                                    <a:rPr lang="en-US" altLang="en-US" sz="2400" i="1">
                                      <a:solidFill>
                                        <a:schemeClr val="bg1"/>
                                      </a:solidFill>
                                      <a:latin typeface="DejaVu Math TeX Gyre" panose="02000503000000000000" charset="0"/>
                                      <a:cs typeface="DejaVu Math TeX Gyre" panose="02000503000000000000" charset="0"/>
                                    </a:rPr>
                                  </m:ctrlPr>
                                </m:accPr>
                                <m:e>
                                  <m:r>
                                    <a:rPr lang="en-US" altLang="en-US" sz="2400" i="1">
                                      <a:solidFill>
                                        <a:schemeClr val="bg1"/>
                                      </a:solidFill>
                                      <a:latin typeface="DejaVu Math TeX Gyre" panose="02000503000000000000" charset="0"/>
                                      <a:cs typeface="DejaVu Math TeX Gyre" panose="02000503000000000000" charset="0"/>
                                    </a:rPr>
                                    <m:t>𝜇</m:t>
                                  </m:r>
                                </m:e>
                              </m:acc>
                            </m:e>
                            <m:sub>
                              <m:r>
                                <a:rPr lang="en-US" altLang="en-US" sz="2400" i="1">
                                  <a:solidFill>
                                    <a:schemeClr val="bg1"/>
                                  </a:solidFill>
                                  <a:latin typeface="DejaVu Math TeX Gyre" panose="02000503000000000000" charset="0"/>
                                  <a:cs typeface="DejaVu Math TeX Gyre" panose="02000503000000000000" charset="0"/>
                                </a:rPr>
                                <m:t>𝑡</m:t>
                              </m:r>
                            </m:sub>
                          </m:sSub>
                        </m:e>
                      </m:d>
                    </m:oMath>
                  </m:oMathPara>
                </a14:m>
                <a:endParaRPr lang="en-US" altLang="en-US" sz="2400" i="1">
                  <a:solidFill>
                    <a:schemeClr val="bg1"/>
                  </a:solidFill>
                  <a:latin typeface="DejaVu Math TeX Gyre" panose="02000503000000000000" charset="0"/>
                  <a:cs typeface="DejaVu Math TeX Gyre" panose="02000503000000000000" charset="0"/>
                </a:endParaRPr>
              </a:p>
              <a:p>
                <a:pPr marL="0" lvl="0" indent="0" algn="l">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r>
                        <a:rPr lang="en-US" altLang="en-US" sz="2400" i="1">
                          <a:solidFill>
                            <a:schemeClr val="bg1"/>
                          </a:solidFill>
                          <a:latin typeface="DejaVu Math TeX Gyre" panose="02000503000000000000" charset="0"/>
                          <a:cs typeface="DejaVu Math TeX Gyre" panose="02000503000000000000" charset="0"/>
                        </a:rPr>
                        <m:t>𝑆</m:t>
                      </m:r>
                      <m:r>
                        <a:rPr lang="en-US" altLang="en-US" sz="2400" i="1">
                          <a:solidFill>
                            <a:schemeClr val="bg1"/>
                          </a:solidFill>
                          <a:latin typeface="DejaVu Math TeX Gyre" panose="02000503000000000000" charset="0"/>
                          <a:cs typeface="DejaVu Math TeX Gyre" panose="02000503000000000000" charset="0"/>
                        </a:rPr>
                        <m:t>=</m:t>
                      </m:r>
                      <m:sSub>
                        <m:sSubPr>
                          <m:ctrlPr>
                            <a:rPr lang="en-US" altLang="en-US" sz="2400" i="1">
                              <a:solidFill>
                                <a:schemeClr val="bg1"/>
                              </a:solidFill>
                              <a:latin typeface="DejaVu Math TeX Gyre" panose="02000503000000000000" charset="0"/>
                              <a:cs typeface="DejaVu Math TeX Gyre" panose="02000503000000000000" charset="0"/>
                            </a:rPr>
                          </m:ctrlPr>
                        </m:sSubPr>
                        <m:e>
                          <m:r>
                            <a:rPr lang="en-US" altLang="en-US" sz="2400" i="1">
                              <a:solidFill>
                                <a:schemeClr val="bg1"/>
                              </a:solidFill>
                              <a:latin typeface="DejaVu Math TeX Gyre" panose="02000503000000000000" charset="0"/>
                              <a:cs typeface="DejaVu Math TeX Gyre" panose="02000503000000000000" charset="0"/>
                            </a:rPr>
                            <m:t>𝐻</m:t>
                          </m:r>
                        </m:e>
                        <m:sub>
                          <m:r>
                            <a:rPr lang="en-US" altLang="en-US" sz="2400" i="1">
                              <a:solidFill>
                                <a:schemeClr val="bg1"/>
                              </a:solidFill>
                              <a:latin typeface="DejaVu Math TeX Gyre" panose="02000503000000000000" charset="0"/>
                              <a:cs typeface="DejaVu Math TeX Gyre" panose="02000503000000000000" charset="0"/>
                            </a:rPr>
                            <m:t>𝑖</m:t>
                          </m:r>
                        </m:sub>
                      </m:sSub>
                      <m:sSub>
                        <m:sSubPr>
                          <m:ctrlPr>
                            <a:rPr lang="en-US" altLang="en-US" sz="2400" i="1">
                              <a:solidFill>
                                <a:schemeClr val="bg1"/>
                              </a:solidFill>
                              <a:latin typeface="DejaVu Math TeX Gyre" panose="02000503000000000000" charset="0"/>
                              <a:cs typeface="DejaVu Math TeX Gyre" panose="02000503000000000000" charset="0"/>
                            </a:rPr>
                          </m:ctrlPr>
                        </m:sSubPr>
                        <m:e>
                          <m:acc>
                            <m:accPr>
                              <m:ctrlPr>
                                <a:rPr lang="en-US" altLang="en-US" sz="2400" i="1">
                                  <a:solidFill>
                                    <a:schemeClr val="bg1"/>
                                  </a:solidFill>
                                  <a:latin typeface="DejaVu Math TeX Gyre" panose="02000503000000000000" charset="0"/>
                                  <a:cs typeface="DejaVu Math TeX Gyre" panose="02000503000000000000" charset="0"/>
                                </a:rPr>
                              </m:ctrlPr>
                            </m:accPr>
                            <m:e>
                              <m:r>
                                <a:rPr lang="en-US" altLang="en-US" sz="2400" i="1">
                                  <a:solidFill>
                                    <a:schemeClr val="bg1"/>
                                  </a:solidFill>
                                  <a:latin typeface="DejaVu Math TeX Gyre" panose="02000503000000000000" charset="0"/>
                                  <a:cs typeface="DejaVu Math TeX Gyre" panose="02000503000000000000" charset="0"/>
                                </a:rPr>
                                <m:t>𝛴</m:t>
                              </m:r>
                            </m:e>
                          </m:acc>
                        </m:e>
                        <m:sub>
                          <m:r>
                            <a:rPr lang="en-US" altLang="en-US" sz="2400" i="1">
                              <a:solidFill>
                                <a:schemeClr val="bg1"/>
                              </a:solidFill>
                              <a:latin typeface="DejaVu Math TeX Gyre" panose="02000503000000000000" charset="0"/>
                              <a:cs typeface="DejaVu Math TeX Gyre" panose="02000503000000000000" charset="0"/>
                            </a:rPr>
                            <m:t>𝑡</m:t>
                          </m:r>
                        </m:sub>
                      </m:sSub>
                      <m:sSubSup>
                        <m:sSubSupPr>
                          <m:ctrlPr>
                            <a:rPr lang="en-US" altLang="en-US" sz="2400" i="1">
                              <a:solidFill>
                                <a:schemeClr val="bg1"/>
                              </a:solidFill>
                              <a:latin typeface="DejaVu Math TeX Gyre" panose="02000503000000000000" charset="0"/>
                              <a:cs typeface="DejaVu Math TeX Gyre" panose="02000503000000000000" charset="0"/>
                            </a:rPr>
                          </m:ctrlPr>
                        </m:sSubSupPr>
                        <m:e>
                          <m:r>
                            <a:rPr lang="en-US" altLang="en-US" sz="2400" i="1">
                              <a:solidFill>
                                <a:schemeClr val="bg1"/>
                              </a:solidFill>
                              <a:latin typeface="DejaVu Math TeX Gyre" panose="02000503000000000000" charset="0"/>
                              <a:cs typeface="DejaVu Math TeX Gyre" panose="02000503000000000000" charset="0"/>
                            </a:rPr>
                            <m:t>𝐻</m:t>
                          </m:r>
                        </m:e>
                        <m:sub>
                          <m:r>
                            <a:rPr lang="en-US" altLang="en-US" sz="2400" i="1">
                              <a:solidFill>
                                <a:schemeClr val="bg1"/>
                              </a:solidFill>
                              <a:latin typeface="DejaVu Math TeX Gyre" panose="02000503000000000000" charset="0"/>
                              <a:cs typeface="DejaVu Math TeX Gyre" panose="02000503000000000000" charset="0"/>
                            </a:rPr>
                            <m:t>𝑖</m:t>
                          </m:r>
                        </m:sub>
                        <m:sup>
                          <m:r>
                            <a:rPr lang="en-US" altLang="en-US" sz="2400" i="1">
                              <a:solidFill>
                                <a:schemeClr val="bg1"/>
                              </a:solidFill>
                              <a:latin typeface="DejaVu Math TeX Gyre" panose="02000503000000000000" charset="0"/>
                              <a:cs typeface="DejaVu Math TeX Gyre" panose="02000503000000000000" charset="0"/>
                            </a:rPr>
                            <m:t>𝑇</m:t>
                          </m:r>
                        </m:sup>
                      </m:sSubSup>
                      <m:r>
                        <a:rPr lang="en-US" altLang="en-US" sz="2400" i="1">
                          <a:solidFill>
                            <a:schemeClr val="bg1"/>
                          </a:solidFill>
                          <a:latin typeface="DejaVu Math TeX Gyre" panose="02000503000000000000" charset="0"/>
                          <a:cs typeface="DejaVu Math TeX Gyre" panose="02000503000000000000" charset="0"/>
                        </a:rPr>
                        <m:t>+</m:t>
                      </m:r>
                      <m:sSub>
                        <m:sSubPr>
                          <m:ctrlPr>
                            <a:rPr lang="en-US" altLang="en-US" sz="2400" i="1">
                              <a:solidFill>
                                <a:schemeClr val="bg1"/>
                              </a:solidFill>
                              <a:latin typeface="DejaVu Math TeX Gyre" panose="02000503000000000000" charset="0"/>
                              <a:cs typeface="DejaVu Math TeX Gyre" panose="02000503000000000000" charset="0"/>
                            </a:rPr>
                          </m:ctrlPr>
                        </m:sSubPr>
                        <m:e>
                          <m:r>
                            <a:rPr lang="en-US" altLang="en-US" sz="2400" i="1">
                              <a:solidFill>
                                <a:schemeClr val="bg1"/>
                              </a:solidFill>
                              <a:latin typeface="DejaVu Math TeX Gyre" panose="02000503000000000000" charset="0"/>
                              <a:cs typeface="DejaVu Math TeX Gyre" panose="02000503000000000000" charset="0"/>
                            </a:rPr>
                            <m:t>𝑄</m:t>
                          </m:r>
                        </m:e>
                        <m:sub>
                          <m:r>
                            <a:rPr lang="en-US" altLang="en-US" sz="2400" i="1">
                              <a:solidFill>
                                <a:schemeClr val="bg1"/>
                              </a:solidFill>
                              <a:latin typeface="DejaVu Math TeX Gyre" panose="02000503000000000000" charset="0"/>
                              <a:cs typeface="DejaVu Math TeX Gyre" panose="02000503000000000000" charset="0"/>
                            </a:rPr>
                            <m:t>𝑡</m:t>
                          </m:r>
                        </m:sub>
                      </m:sSub>
                    </m:oMath>
                  </m:oMathPara>
                </a14:m>
                <a:endParaRPr lang="en-US" altLang="en-US" sz="2400" i="1">
                  <a:solidFill>
                    <a:schemeClr val="bg1"/>
                  </a:solidFill>
                  <a:latin typeface="DejaVu Math TeX Gyre" panose="02000503000000000000" charset="0"/>
                  <a:cs typeface="DejaVu Math TeX Gyre" panose="02000503000000000000" charset="0"/>
                </a:endParaRPr>
              </a:p>
              <a:p>
                <a:pPr marL="0" lvl="0" indent="0" algn="l">
                  <a:lnSpc>
                    <a:spcPct val="100000"/>
                  </a:lnSpc>
                  <a:buFont typeface="Wingdings" panose="05000000000000000000" charset="0"/>
                  <a:buNone/>
                </a:pPr>
                <a:endParaRPr lang="en-US" altLang="en-US" sz="2100" i="1">
                  <a:solidFill>
                    <a:schemeClr val="bg1"/>
                  </a:solidFill>
                  <a:latin typeface="DejaVu Math TeX Gyre" panose="02000503000000000000" charset="0"/>
                  <a:cs typeface="DejaVu Math TeX Gyre" panose="02000503000000000000" charset="0"/>
                </a:endParaRPr>
              </a:p>
              <a:p>
                <a:pPr marL="0" lvl="0" indent="0" algn="l">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sSubSup>
                        <m:sSubSupPr>
                          <m:ctrlPr>
                            <a:rPr lang="en-US" altLang="en-US" sz="3600" i="1">
                              <a:solidFill>
                                <a:schemeClr val="bg1"/>
                              </a:solidFill>
                              <a:latin typeface="DejaVu Math TeX Gyre" panose="02000503000000000000" charset="0"/>
                              <a:cs typeface="DejaVu Math TeX Gyre" panose="02000503000000000000" charset="0"/>
                            </a:rPr>
                          </m:ctrlPr>
                        </m:sSubSupPr>
                        <m:e>
                          <m:r>
                            <a:rPr lang="en-US" altLang="en-US" sz="3600" i="1">
                              <a:solidFill>
                                <a:schemeClr val="bg1"/>
                              </a:solidFill>
                              <a:latin typeface="DejaVu Math TeX Gyre" panose="02000503000000000000" charset="0"/>
                              <a:cs typeface="DejaVu Math TeX Gyre" panose="02000503000000000000" charset="0"/>
                            </a:rPr>
                            <m:t>𝐷</m:t>
                          </m:r>
                        </m:e>
                        <m:sub>
                          <m:r>
                            <a:rPr lang="en-US" altLang="en-US" sz="3600" i="1">
                              <a:solidFill>
                                <a:schemeClr val="bg1"/>
                              </a:solidFill>
                              <a:latin typeface="DejaVu Math TeX Gyre" panose="02000503000000000000" charset="0"/>
                              <a:cs typeface="DejaVu Math TeX Gyre" panose="02000503000000000000" charset="0"/>
                            </a:rPr>
                            <m:t>𝑖</m:t>
                          </m:r>
                        </m:sub>
                        <m:sup>
                          <m:r>
                            <a:rPr lang="en-US" altLang="en-US" sz="3600" i="1">
                              <a:solidFill>
                                <a:schemeClr val="bg1"/>
                              </a:solidFill>
                              <a:latin typeface="DejaVu Math TeX Gyre" panose="02000503000000000000" charset="0"/>
                              <a:cs typeface="DejaVu Math TeX Gyre" panose="02000503000000000000" charset="0"/>
                            </a:rPr>
                            <m:t>2</m:t>
                          </m:r>
                        </m:sup>
                      </m:sSubSup>
                      <m:r>
                        <a:rPr lang="en-US" altLang="en-US" sz="3600" i="1">
                          <a:solidFill>
                            <a:schemeClr val="bg1"/>
                          </a:solidFill>
                          <a:latin typeface="DejaVu Math TeX Gyre" panose="02000503000000000000" charset="0"/>
                          <a:cs typeface="DejaVu Math TeX Gyre" panose="02000503000000000000" charset="0"/>
                        </a:rPr>
                        <m:t>=</m:t>
                      </m:r>
                      <m:sSup>
                        <m:sSupPr>
                          <m:ctrlPr>
                            <a:rPr lang="en-US" altLang="en-US" sz="3600" i="1">
                              <a:solidFill>
                                <a:schemeClr val="bg1"/>
                              </a:solidFill>
                              <a:latin typeface="DejaVu Math TeX Gyre" panose="02000503000000000000" charset="0"/>
                              <a:cs typeface="DejaVu Math TeX Gyre" panose="02000503000000000000" charset="0"/>
                            </a:rPr>
                          </m:ctrlPr>
                        </m:sSupPr>
                        <m:e>
                          <m:r>
                            <a:rPr lang="en-US" altLang="en-US" sz="3600" i="1">
                              <a:solidFill>
                                <a:schemeClr val="bg1"/>
                              </a:solidFill>
                              <a:latin typeface="DejaVu Math TeX Gyre" panose="02000503000000000000" charset="0"/>
                              <a:cs typeface="DejaVu Math TeX Gyre" panose="02000503000000000000" charset="0"/>
                            </a:rPr>
                            <m:t>𝑣</m:t>
                          </m:r>
                        </m:e>
                        <m:sup>
                          <m:r>
                            <a:rPr lang="en-US" altLang="en-US" sz="3600" i="1">
                              <a:solidFill>
                                <a:schemeClr val="bg1"/>
                              </a:solidFill>
                              <a:latin typeface="DejaVu Math TeX Gyre" panose="02000503000000000000" charset="0"/>
                              <a:cs typeface="DejaVu Math TeX Gyre" panose="02000503000000000000" charset="0"/>
                            </a:rPr>
                            <m:t>𝑖</m:t>
                          </m:r>
                        </m:sup>
                      </m:sSup>
                      <m:sSup>
                        <m:sSupPr>
                          <m:ctrlPr>
                            <a:rPr lang="en-US" altLang="en-US" sz="3600" i="1">
                              <a:solidFill>
                                <a:schemeClr val="bg1"/>
                              </a:solidFill>
                              <a:latin typeface="DejaVu Math TeX Gyre" panose="02000503000000000000" charset="0"/>
                              <a:cs typeface="DejaVu Math TeX Gyre" panose="02000503000000000000" charset="0"/>
                            </a:rPr>
                          </m:ctrlPr>
                        </m:sSupPr>
                        <m:e>
                          <m:r>
                            <a:rPr lang="en-US" altLang="en-US" sz="3600" i="1">
                              <a:solidFill>
                                <a:schemeClr val="bg1"/>
                              </a:solidFill>
                              <a:latin typeface="DejaVu Math TeX Gyre" panose="02000503000000000000" charset="0"/>
                              <a:cs typeface="DejaVu Math TeX Gyre" panose="02000503000000000000" charset="0"/>
                            </a:rPr>
                            <m:t>𝑆</m:t>
                          </m:r>
                        </m:e>
                        <m:sup>
                          <m:r>
                            <a:rPr lang="en-US" altLang="en-US" sz="3600" i="1">
                              <a:solidFill>
                                <a:schemeClr val="bg1"/>
                              </a:solidFill>
                              <a:latin typeface="DejaVu Math TeX Gyre" panose="02000503000000000000" charset="0"/>
                              <a:cs typeface="DejaVu Math TeX Gyre" panose="02000503000000000000" charset="0"/>
                            </a:rPr>
                            <m:t>−</m:t>
                          </m:r>
                          <m:r>
                            <a:rPr lang="en-US" altLang="en-US" sz="3600" i="1">
                              <a:solidFill>
                                <a:schemeClr val="bg1"/>
                              </a:solidFill>
                              <a:latin typeface="DejaVu Math TeX Gyre" panose="02000503000000000000" charset="0"/>
                              <a:cs typeface="DejaVu Math TeX Gyre" panose="02000503000000000000" charset="0"/>
                            </a:rPr>
                            <m:t>1</m:t>
                          </m:r>
                        </m:sup>
                      </m:sSup>
                      <m:sSup>
                        <m:sSupPr>
                          <m:ctrlPr>
                            <a:rPr lang="en-US" altLang="en-US" sz="3600" i="1">
                              <a:solidFill>
                                <a:schemeClr val="bg1"/>
                              </a:solidFill>
                              <a:latin typeface="DejaVu Math TeX Gyre" panose="02000503000000000000" charset="0"/>
                              <a:cs typeface="DejaVu Math TeX Gyre" panose="02000503000000000000" charset="0"/>
                            </a:rPr>
                          </m:ctrlPr>
                        </m:sSupPr>
                        <m:e>
                          <m:r>
                            <a:rPr lang="en-US" altLang="en-US" sz="3600" i="1">
                              <a:solidFill>
                                <a:schemeClr val="bg1"/>
                              </a:solidFill>
                              <a:latin typeface="DejaVu Math TeX Gyre" panose="02000503000000000000" charset="0"/>
                              <a:cs typeface="DejaVu Math TeX Gyre" panose="02000503000000000000" charset="0"/>
                            </a:rPr>
                            <m:t>𝑣</m:t>
                          </m:r>
                        </m:e>
                        <m:sup>
                          <m:r>
                            <a:rPr lang="en-US" altLang="en-US" sz="3600" i="1">
                              <a:solidFill>
                                <a:schemeClr val="bg1"/>
                              </a:solidFill>
                              <a:latin typeface="DejaVu Math TeX Gyre" panose="02000503000000000000" charset="0"/>
                              <a:cs typeface="DejaVu Math TeX Gyre" panose="02000503000000000000" charset="0"/>
                            </a:rPr>
                            <m:t>𝑖</m:t>
                          </m:r>
                        </m:sup>
                      </m:sSup>
                      <m:r>
                        <a:rPr lang="en-US" altLang="en-US" sz="3600" i="1">
                          <a:solidFill>
                            <a:schemeClr val="bg1"/>
                          </a:solidFill>
                          <a:latin typeface="DejaVu Math TeX Gyre" panose="02000503000000000000" charset="0"/>
                          <a:cs typeface="DejaVu Math TeX Gyre" panose="02000503000000000000" charset="0"/>
                        </a:rPr>
                        <m:t>≤</m:t>
                      </m:r>
                      <m:sSubSup>
                        <m:sSubSupPr>
                          <m:ctrlPr>
                            <a:rPr lang="en-US" altLang="en-US" sz="3600" i="1">
                              <a:solidFill>
                                <a:schemeClr val="bg1"/>
                              </a:solidFill>
                              <a:latin typeface="DejaVu Math TeX Gyre" panose="02000503000000000000" charset="0"/>
                              <a:cs typeface="DejaVu Math TeX Gyre" panose="02000503000000000000" charset="0"/>
                            </a:rPr>
                          </m:ctrlPr>
                        </m:sSubSupPr>
                        <m:e>
                          <m:r>
                            <a:rPr lang="en-US" altLang="en-US" sz="3600" i="1">
                              <a:solidFill>
                                <a:schemeClr val="bg1"/>
                              </a:solidFill>
                              <a:latin typeface="DejaVu Math TeX Gyre" panose="02000503000000000000" charset="0"/>
                              <a:cs typeface="DejaVu Math TeX Gyre" panose="02000503000000000000" charset="0"/>
                            </a:rPr>
                            <m:t>𝜒</m:t>
                          </m:r>
                        </m:e>
                        <m:sub>
                          <m:r>
                            <a:rPr lang="en-US" altLang="en-US" sz="3600" i="1">
                              <a:solidFill>
                                <a:schemeClr val="bg1"/>
                              </a:solidFill>
                              <a:latin typeface="DejaVu Math TeX Gyre" panose="02000503000000000000" charset="0"/>
                              <a:cs typeface="DejaVu Math TeX Gyre" panose="02000503000000000000" charset="0"/>
                            </a:rPr>
                            <m:t>𝑑</m:t>
                          </m:r>
                          <m:r>
                            <a:rPr lang="en-US" altLang="en-US" sz="3600" i="1">
                              <a:solidFill>
                                <a:schemeClr val="bg1"/>
                              </a:solidFill>
                              <a:latin typeface="DejaVu Math TeX Gyre" panose="02000503000000000000" charset="0"/>
                              <a:cs typeface="DejaVu Math TeX Gyre" panose="02000503000000000000" charset="0"/>
                            </a:rPr>
                            <m:t>,</m:t>
                          </m:r>
                          <m:r>
                            <a:rPr lang="en-US" altLang="en-US" sz="3600" i="1">
                              <a:solidFill>
                                <a:schemeClr val="bg1"/>
                              </a:solidFill>
                              <a:latin typeface="DejaVu Math TeX Gyre" panose="02000503000000000000" charset="0"/>
                              <a:cs typeface="DejaVu Math TeX Gyre" panose="02000503000000000000" charset="0"/>
                            </a:rPr>
                            <m:t>1</m:t>
                          </m:r>
                          <m:r>
                            <a:rPr lang="en-US" altLang="en-US" sz="3600" i="1">
                              <a:solidFill>
                                <a:schemeClr val="bg1"/>
                              </a:solidFill>
                              <a:latin typeface="DejaVu Math TeX Gyre" panose="02000503000000000000" charset="0"/>
                              <a:cs typeface="DejaVu Math TeX Gyre" panose="02000503000000000000" charset="0"/>
                            </a:rPr>
                            <m:t>−</m:t>
                          </m:r>
                          <m:r>
                            <a:rPr lang="en-US" altLang="en-US" sz="3600" i="1">
                              <a:solidFill>
                                <a:schemeClr val="bg1"/>
                              </a:solidFill>
                              <a:latin typeface="DejaVu Math TeX Gyre" panose="02000503000000000000" charset="0"/>
                              <a:cs typeface="DejaVu Math TeX Gyre" panose="02000503000000000000" charset="0"/>
                            </a:rPr>
                            <m:t>𝛼</m:t>
                          </m:r>
                        </m:sub>
                        <m:sup>
                          <m:r>
                            <a:rPr lang="en-US" altLang="en-US" sz="3600" i="1">
                              <a:solidFill>
                                <a:schemeClr val="bg1"/>
                              </a:solidFill>
                              <a:latin typeface="DejaVu Math TeX Gyre" panose="02000503000000000000" charset="0"/>
                              <a:cs typeface="DejaVu Math TeX Gyre" panose="02000503000000000000" charset="0"/>
                            </a:rPr>
                            <m:t>2</m:t>
                          </m:r>
                        </m:sup>
                      </m:sSubSup>
                    </m:oMath>
                  </m:oMathPara>
                </a14:m>
                <a:endParaRPr lang="en-US" altLang="en-US" sz="2100" i="1">
                  <a:solidFill>
                    <a:schemeClr val="bg1"/>
                  </a:solidFill>
                  <a:latin typeface="DejaVu Math TeX Gyre" panose="02000503000000000000" charset="0"/>
                  <a:cs typeface="DejaVu Math TeX Gyre" panose="02000503000000000000" charset="0"/>
                </a:endParaRPr>
              </a:p>
              <a:p>
                <a:pPr marL="0" lvl="0" indent="0" algn="l">
                  <a:lnSpc>
                    <a:spcPct val="100000"/>
                  </a:lnSpc>
                  <a:buFont typeface="Wingdings" panose="05000000000000000000" charset="0"/>
                  <a:buNone/>
                </a:pPr>
                <a:endParaRPr lang="en-US" altLang="en-US" sz="2100">
                  <a:solidFill>
                    <a:schemeClr val="bg1"/>
                  </a:solidFill>
                  <a:latin typeface="Neutra Text" panose="02000000000000000000" charset="0"/>
                  <a:cs typeface="Neutra Text" panose="02000000000000000000" charset="0"/>
                </a:endParaRPr>
              </a:p>
              <a:p>
                <a:pPr lvl="0" algn="l">
                  <a:lnSpc>
                    <a:spcPct val="100000"/>
                  </a:lnSpc>
                  <a:buFont typeface="Wingdings" panose="05000000000000000000" charset="0"/>
                  <a:buChar char=""/>
                </a:pPr>
                <a:endParaRPr lang="en-US" altLang="en-US" sz="2100">
                  <a:solidFill>
                    <a:schemeClr val="bg1"/>
                  </a:solidFill>
                  <a:latin typeface="Neutra Text" panose="02000000000000000000" charset="0"/>
                  <a:cs typeface="Neutra Text" panose="02000000000000000000" charset="0"/>
                </a:endParaRPr>
              </a:p>
            </p:txBody>
          </p:sp>
        </mc:Choice>
        <mc:Fallback>
          <p:sp>
            <p:nvSpPr>
              <p:cNvPr id="6" name="Content Placeholder 5"/>
              <p:cNvSpPr>
                <a:spLocks noRot="true" noChangeAspect="true" noMove="true" noResize="true" noEditPoints="true" noAdjustHandles="true" noChangeArrowheads="true" noChangeShapeType="true" noTextEdit="true"/>
              </p:cNvSpPr>
              <p:nvPr>
                <p:ph sz="half" idx="2"/>
              </p:nvPr>
            </p:nvSpPr>
            <p:spPr>
              <a:xfrm>
                <a:off x="323850" y="1058545"/>
                <a:ext cx="8077200" cy="5020310"/>
              </a:xfrm>
              <a:blipFill rotWithShape="true">
                <a:blip r:embed="rId1"/>
                <a:stretch>
                  <a:fillRect b="-4604"/>
                </a:stretch>
              </a:blipFill>
            </p:spPr>
            <p:txBody>
              <a:bodyPr/>
              <a:lstStyle/>
              <a:p>
                <a:r>
                  <a:rPr lang="en-US" altLang="en-US">
                    <a:noFill/>
                  </a:rPr>
                  <a:t> </a:t>
                </a:r>
              </a:p>
            </p:txBody>
          </p:sp>
        </mc:Fallback>
      </mc:AlternateContent>
      <p:sp>
        <p:nvSpPr>
          <p:cNvPr id="3" name="Rounded Rectangle 2"/>
          <p:cNvSpPr/>
          <p:nvPr/>
        </p:nvSpPr>
        <p:spPr>
          <a:xfrm>
            <a:off x="2778760" y="3521710"/>
            <a:ext cx="3168015" cy="1007745"/>
          </a:xfrm>
          <a:prstGeom prst="roundRect">
            <a:avLst/>
          </a:prstGeom>
          <a:noFill/>
          <a:ln w="50800">
            <a:solidFill>
              <a:srgbClr val="FF8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 3"/>
          <p:cNvSpPr/>
          <p:nvPr/>
        </p:nvSpPr>
        <p:spPr>
          <a:xfrm>
            <a:off x="1554480" y="4711700"/>
            <a:ext cx="5615940" cy="1151890"/>
          </a:xfrm>
          <a:prstGeom prst="rect">
            <a:avLst/>
          </a:prstGeom>
          <a:noFill/>
          <a:ln w="50800">
            <a:solidFill>
              <a:srgbClr val="FF8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Slide Number Placeholder 4"/>
          <p:cNvSpPr>
            <a:spLocks noGrp="true"/>
          </p:cNvSpPr>
          <p:nvPr>
            <p:ph type="sldNum" sz="quarter" idx="12"/>
          </p:nvPr>
        </p:nvSpPr>
        <p:spPr/>
        <p:txBody>
          <a:bodyPr/>
          <a:p>
            <a:fld id="{49AE70B2-8BF9-45C0-BB95-33D1B9D3A854}" type="slidenum">
              <a:rPr lang="zh-CN" altLang="en-US" smtClean="0">
                <a:solidFill>
                  <a:schemeClr val="bg1"/>
                </a:solidFill>
                <a:latin typeface="Neutra Text" panose="02000000000000000000" charset="0"/>
                <a:cs typeface="Neutra Text" panose="02000000000000000000" charset="0"/>
              </a:rPr>
            </a:fld>
            <a:endParaRPr lang="zh-CN" altLang="en-US" smtClean="0">
              <a:solidFill>
                <a:schemeClr val="bg1"/>
              </a:solidFill>
              <a:latin typeface="Neutra Text" panose="02000000000000000000" charset="0"/>
              <a:cs typeface="Neutra Text" panose="02000000000000000000" charset="0"/>
            </a:endParaRPr>
          </a:p>
        </p:txBody>
      </p:sp>
      <p:pic>
        <p:nvPicPr>
          <p:cNvPr id="7" name="Picture 6" descr="ComputeChiSquareDistributionPdfExample_01"/>
          <p:cNvPicPr>
            <a:picLocks noChangeAspect="true"/>
          </p:cNvPicPr>
          <p:nvPr/>
        </p:nvPicPr>
        <p:blipFill>
          <a:blip r:embed="rId2"/>
          <a:stretch>
            <a:fillRect/>
          </a:stretch>
        </p:blipFill>
        <p:spPr>
          <a:xfrm>
            <a:off x="8188960" y="1946910"/>
            <a:ext cx="3661410" cy="27463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true"/>
      <p:bldP spid="3" grpId="1" bldLvl="0" animBg="true"/>
      <p:bldP spid="4" grpId="0" bldLvl="0" animBg="true"/>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p:sp>
        <p:nvSpPr>
          <p:cNvPr id="4" name="Title 3"/>
          <p:cNvSpPr>
            <a:spLocks noGrp="true"/>
          </p:cNvSpPr>
          <p:nvPr>
            <p:ph type="title"/>
          </p:nvPr>
        </p:nvSpPr>
        <p:spPr>
          <a:xfrm>
            <a:off x="1748155" y="3070860"/>
            <a:ext cx="8695690" cy="716915"/>
          </a:xfrm>
        </p:spPr>
        <p:txBody>
          <a:bodyPr anchor="ctr" anchorCtr="false"/>
          <a:p>
            <a:r>
              <a:rPr lang="en-US" altLang="en-US" sz="4400">
                <a:ln w="3175">
                  <a:solidFill>
                    <a:schemeClr val="tx1"/>
                  </a:solidFill>
                  <a:prstDash val="solid"/>
                </a:ln>
                <a:solidFill>
                  <a:schemeClr val="bg1"/>
                </a:solidFill>
                <a:effectLst/>
                <a:latin typeface="Futura Md BT" panose="020B0602020204020303" charset="0"/>
                <a:cs typeface="Futura Md BT" panose="020B0602020204020303" charset="0"/>
                <a:sym typeface="+mn-ea"/>
              </a:rPr>
              <a:t>Experiments &amp; Results</a:t>
            </a:r>
            <a:endParaRPr lang="en-US" altLang="en-US" sz="4400">
              <a:ln w="3175">
                <a:solidFill>
                  <a:schemeClr val="tx1"/>
                </a:solidFill>
                <a:prstDash val="solid"/>
              </a:ln>
              <a:solidFill>
                <a:schemeClr val="bg1"/>
              </a:solidFill>
              <a:effectLst/>
              <a:latin typeface="Futura Md BT" panose="020B0602020204020303" charset="0"/>
              <a:cs typeface="Futura Md BT" panose="020B0602020204020303" charset="0"/>
              <a:sym typeface="+mn-ea"/>
            </a:endParaRPr>
          </a:p>
        </p:txBody>
      </p:sp>
      <p:sp>
        <p:nvSpPr>
          <p:cNvPr id="2" name="Slide Number Placeholder 1"/>
          <p:cNvSpPr>
            <a:spLocks noGrp="true"/>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C4527FD-C22F-4528-B2BB-24ACAEFD76BE}" type="slidenum">
              <a:rPr kumimoji="0" lang="en-US" altLang="zh-CN" sz="1400" b="0" i="0" u="none" strike="noStrike" kern="1200" cap="none" spc="0" normalizeH="0" baseline="0" noProof="0" smtClean="0">
                <a:ln>
                  <a:noFill/>
                </a:ln>
                <a:solidFill>
                  <a:schemeClr val="bg1"/>
                </a:solidFill>
                <a:effectLst/>
                <a:uLnTx/>
                <a:uFillTx/>
                <a:latin typeface="Neutra Text" panose="02000000000000000000" charset="0"/>
                <a:ea typeface="Droid Sans Fallback" panose="020B0502000000000001" charset="-122"/>
                <a:cs typeface="Neutra Text" panose="02000000000000000000" charset="0"/>
              </a:rPr>
            </a:fld>
            <a:endParaRPr kumimoji="0" lang="en-US" altLang="zh-CN" sz="1400" b="0" i="0" u="none" strike="noStrike" kern="1200" cap="none" spc="0" normalizeH="0" baseline="0" noProof="0" smtClean="0">
              <a:ln>
                <a:noFill/>
              </a:ln>
              <a:solidFill>
                <a:schemeClr val="bg1"/>
              </a:solidFill>
              <a:effectLst/>
              <a:uLnTx/>
              <a:uFillTx/>
              <a:latin typeface="Neutra Text" panose="02000000000000000000" charset="0"/>
              <a:ea typeface="Droid Sans Fallback" panose="020B0502000000000001" charset="-122"/>
              <a:cs typeface="Neutra Text" panose="02000000000000000000"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p:sp>
        <p:nvSpPr>
          <p:cNvPr id="2" name="Text Placeholder 1"/>
          <p:cNvSpPr>
            <a:spLocks noGrp="true"/>
          </p:cNvSpPr>
          <p:nvPr>
            <p:ph type="body" idx="1"/>
          </p:nvPr>
        </p:nvSpPr>
        <p:spPr>
          <a:xfrm>
            <a:off x="328295" y="135890"/>
            <a:ext cx="6312535" cy="824230"/>
          </a:xfrm>
        </p:spPr>
        <p:txBody>
          <a:bodyPr/>
          <a:p>
            <a:pPr algn="ctr"/>
            <a:r>
              <a:rPr lang="en-US" altLang="en-US" sz="3600" b="0">
                <a:solidFill>
                  <a:schemeClr val="bg1"/>
                </a:solidFill>
                <a:latin typeface="Futura Md BT" panose="020B0602020204020303" charset="0"/>
                <a:cs typeface="Futura Md BT" panose="020B0602020204020303" charset="0"/>
              </a:rPr>
              <a:t>Experiments</a:t>
            </a:r>
            <a:endParaRPr lang="en-US" altLang="en-US" sz="3600" b="0">
              <a:solidFill>
                <a:schemeClr val="bg1"/>
              </a:solidFill>
              <a:latin typeface="Futura Md BT" panose="020B0602020204020303" charset="0"/>
              <a:cs typeface="Futura Md BT" panose="020B0602020204020303" charset="0"/>
            </a:endParaRPr>
          </a:p>
        </p:txBody>
      </p:sp>
      <p:sp>
        <p:nvSpPr>
          <p:cNvPr id="6" name="Content Placeholder 5"/>
          <p:cNvSpPr>
            <a:spLocks noGrp="true"/>
          </p:cNvSpPr>
          <p:nvPr>
            <p:ph sz="half" idx="2"/>
          </p:nvPr>
        </p:nvSpPr>
        <p:spPr>
          <a:xfrm>
            <a:off x="323850" y="1058545"/>
            <a:ext cx="4803140" cy="5020310"/>
          </a:xfrm>
        </p:spPr>
        <p:txBody>
          <a:bodyPr/>
          <a:p>
            <a:pPr marL="0" lvl="0" indent="0" algn="l">
              <a:lnSpc>
                <a:spcPct val="100000"/>
              </a:lnSpc>
              <a:buFont typeface="Wingdings" panose="05000000000000000000" charset="0"/>
              <a:buNone/>
            </a:pPr>
            <a:r>
              <a:rPr lang="en-US" altLang="en-US" sz="2400">
                <a:solidFill>
                  <a:schemeClr val="bg1"/>
                </a:solidFill>
                <a:latin typeface="Neutra Text" panose="02000000000000000000" charset="0"/>
                <a:cs typeface="Neutra Text" panose="02000000000000000000" charset="0"/>
              </a:rPr>
              <a:t>The main idea is to understand</a:t>
            </a:r>
            <a:endParaRPr lang="en-US" altLang="en-US" sz="2400">
              <a:solidFill>
                <a:schemeClr val="bg1"/>
              </a:solidFill>
              <a:latin typeface="Neutra Text" panose="02000000000000000000" charset="0"/>
              <a:cs typeface="Neutra Text" panose="02000000000000000000" charset="0"/>
            </a:endParaRPr>
          </a:p>
          <a:p>
            <a:pPr lvl="0" algn="l">
              <a:lnSpc>
                <a:spcPct val="100000"/>
              </a:lnSpc>
              <a:buFont typeface="Wingdings" panose="05000000000000000000" charset="0"/>
              <a:buChar char=""/>
            </a:pPr>
            <a:r>
              <a:rPr lang="en-US" altLang="en-US" sz="2400">
                <a:solidFill>
                  <a:schemeClr val="bg1"/>
                </a:solidFill>
                <a:latin typeface="Neutra Text" panose="02000000000000000000" charset="0"/>
                <a:cs typeface="Neutra Text" panose="02000000000000000000" charset="0"/>
              </a:rPr>
              <a:t>the importance of known poles and known and unknown markers in the localization and mapping process</a:t>
            </a:r>
            <a:endParaRPr lang="en-US" altLang="en-US" sz="2400">
              <a:solidFill>
                <a:schemeClr val="bg1"/>
              </a:solidFill>
              <a:latin typeface="Neutra Text" panose="02000000000000000000" charset="0"/>
              <a:cs typeface="Neutra Text" panose="02000000000000000000" charset="0"/>
            </a:endParaRPr>
          </a:p>
          <a:p>
            <a:pPr lvl="0" algn="l">
              <a:lnSpc>
                <a:spcPct val="100000"/>
              </a:lnSpc>
              <a:buFont typeface="Wingdings" panose="05000000000000000000" charset="0"/>
              <a:buChar char=""/>
            </a:pPr>
            <a:r>
              <a:rPr lang="en-US" altLang="en-US" sz="2400">
                <a:solidFill>
                  <a:schemeClr val="bg1"/>
                </a:solidFill>
                <a:latin typeface="Neutra Text" panose="02000000000000000000" charset="0"/>
                <a:cs typeface="Neutra Text" panose="02000000000000000000" charset="0"/>
              </a:rPr>
              <a:t>the accuracy of markers' pose estimation</a:t>
            </a:r>
            <a:endParaRPr lang="en-US" altLang="en-US" sz="2400">
              <a:solidFill>
                <a:schemeClr val="bg1"/>
              </a:solidFill>
              <a:latin typeface="Neutra Text" panose="02000000000000000000" charset="0"/>
              <a:cs typeface="Neutra Text" panose="02000000000000000000" charset="0"/>
            </a:endParaRPr>
          </a:p>
          <a:p>
            <a:pPr lvl="0" algn="l">
              <a:lnSpc>
                <a:spcPct val="100000"/>
              </a:lnSpc>
              <a:buFont typeface="Wingdings" panose="05000000000000000000" charset="0"/>
              <a:buChar char=""/>
            </a:pPr>
            <a:r>
              <a:rPr lang="en-US" altLang="en-US" sz="2400">
                <a:solidFill>
                  <a:schemeClr val="bg1"/>
                </a:solidFill>
                <a:latin typeface="Neutra Text" panose="02000000000000000000" charset="0"/>
                <a:cs typeface="Neutra Text" panose="02000000000000000000" charset="0"/>
              </a:rPr>
              <a:t>the importance of the NEES test to evaluate measurements and the filter's consistency</a:t>
            </a:r>
            <a:endParaRPr lang="en-US" altLang="en-US" sz="2400">
              <a:solidFill>
                <a:schemeClr val="bg1"/>
              </a:solidFill>
              <a:latin typeface="Neutra Text" panose="02000000000000000000" charset="0"/>
              <a:cs typeface="Neutra Text" panose="02000000000000000000" charset="0"/>
            </a:endParaRPr>
          </a:p>
        </p:txBody>
      </p:sp>
      <p:pic>
        <p:nvPicPr>
          <p:cNvPr id="5" name="Picture 4" descr="fig19-odom_only"/>
          <p:cNvPicPr>
            <a:picLocks noChangeAspect="true"/>
          </p:cNvPicPr>
          <p:nvPr/>
        </p:nvPicPr>
        <p:blipFill>
          <a:blip r:embed="rId1"/>
          <a:stretch>
            <a:fillRect/>
          </a:stretch>
        </p:blipFill>
        <p:spPr>
          <a:xfrm>
            <a:off x="5140960" y="893445"/>
            <a:ext cx="6934835" cy="5153025"/>
          </a:xfrm>
          <a:prstGeom prst="rect">
            <a:avLst/>
          </a:prstGeom>
        </p:spPr>
      </p:pic>
      <p:sp>
        <p:nvSpPr>
          <p:cNvPr id="3" name="Slide Number Placeholder 2"/>
          <p:cNvSpPr>
            <a:spLocks noGrp="true"/>
          </p:cNvSpPr>
          <p:nvPr>
            <p:ph type="sldNum" sz="quarter" idx="12"/>
          </p:nvPr>
        </p:nvSpPr>
        <p:spPr/>
        <p:txBody>
          <a:bodyPr/>
          <a:p>
            <a:fld id="{49AE70B2-8BF9-45C0-BB95-33D1B9D3A854}" type="slidenum">
              <a:rPr lang="zh-CN" altLang="en-US" smtClean="0">
                <a:solidFill>
                  <a:schemeClr val="bg1"/>
                </a:solidFill>
                <a:latin typeface="Neutra Text" panose="02000000000000000000" charset="0"/>
                <a:cs typeface="Neutra Text" panose="02000000000000000000" charset="0"/>
              </a:rPr>
            </a:fld>
            <a:endParaRPr lang="zh-CN" altLang="en-US" smtClean="0">
              <a:solidFill>
                <a:schemeClr val="bg1"/>
              </a:solidFill>
              <a:latin typeface="Neutra Text" panose="02000000000000000000" charset="0"/>
              <a:cs typeface="Neutra Text" panose="02000000000000000000" charset="0"/>
            </a:endParaRPr>
          </a:p>
        </p:txBody>
      </p:sp>
      <p:grpSp>
        <p:nvGrpSpPr>
          <p:cNvPr id="18" name="Group 17"/>
          <p:cNvGrpSpPr/>
          <p:nvPr/>
        </p:nvGrpSpPr>
        <p:grpSpPr>
          <a:xfrm>
            <a:off x="5772150" y="2184400"/>
            <a:ext cx="6261100" cy="2476500"/>
            <a:chOff x="9090" y="3440"/>
            <a:chExt cx="9860" cy="3900"/>
          </a:xfrm>
        </p:grpSpPr>
        <p:sp>
          <p:nvSpPr>
            <p:cNvPr id="16" name="Freeform 15"/>
            <p:cNvSpPr/>
            <p:nvPr/>
          </p:nvSpPr>
          <p:spPr>
            <a:xfrm>
              <a:off x="9110" y="3440"/>
              <a:ext cx="9840" cy="1900"/>
            </a:xfrm>
            <a:custGeom>
              <a:avLst/>
              <a:gdLst>
                <a:gd name="connisteX0" fmla="*/ 0 w 6248400"/>
                <a:gd name="connsiteY0" fmla="*/ 609600 h 1206500"/>
                <a:gd name="connisteX1" fmla="*/ 1701800 w 6248400"/>
                <a:gd name="connsiteY1" fmla="*/ 609600 h 1206500"/>
                <a:gd name="connisteX2" fmla="*/ 1981200 w 6248400"/>
                <a:gd name="connsiteY2" fmla="*/ 914400 h 1206500"/>
                <a:gd name="connisteX3" fmla="*/ 4660900 w 6248400"/>
                <a:gd name="connsiteY3" fmla="*/ 914400 h 1206500"/>
                <a:gd name="connisteX4" fmla="*/ 5689600 w 6248400"/>
                <a:gd name="connsiteY4" fmla="*/ 0 h 1206500"/>
                <a:gd name="connisteX5" fmla="*/ 6248400 w 6248400"/>
                <a:gd name="connsiteY5" fmla="*/ 0 h 1206500"/>
                <a:gd name="connisteX6" fmla="*/ 6248400 w 6248400"/>
                <a:gd name="connsiteY6" fmla="*/ 342900 h 1206500"/>
                <a:gd name="connisteX7" fmla="*/ 5842000 w 6248400"/>
                <a:gd name="connsiteY7" fmla="*/ 342900 h 1206500"/>
                <a:gd name="connisteX8" fmla="*/ 4838700 w 6248400"/>
                <a:gd name="connsiteY8" fmla="*/ 1181100 h 1206500"/>
                <a:gd name="connisteX9" fmla="*/ 1917700 w 6248400"/>
                <a:gd name="connsiteY9" fmla="*/ 1206500 h 1206500"/>
                <a:gd name="connisteX10" fmla="*/ 1524000 w 6248400"/>
                <a:gd name="connsiteY10" fmla="*/ 838200 h 1206500"/>
                <a:gd name="connisteX11" fmla="*/ 50800 w 6248400"/>
                <a:gd name="connsiteY11" fmla="*/ 850900 h 1206500"/>
                <a:gd name="connisteX12" fmla="*/ 0 w 6248400"/>
                <a:gd name="connsiteY12" fmla="*/ 609600 h 12065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Lst>
              <a:rect l="l" t="t" r="r" b="b"/>
              <a:pathLst>
                <a:path w="6248400" h="1206500">
                  <a:moveTo>
                    <a:pt x="0" y="609600"/>
                  </a:moveTo>
                  <a:lnTo>
                    <a:pt x="1701800" y="609600"/>
                  </a:lnTo>
                  <a:lnTo>
                    <a:pt x="1981200" y="914400"/>
                  </a:lnTo>
                  <a:lnTo>
                    <a:pt x="4660900" y="914400"/>
                  </a:lnTo>
                  <a:lnTo>
                    <a:pt x="5689600" y="0"/>
                  </a:lnTo>
                  <a:lnTo>
                    <a:pt x="6248400" y="0"/>
                  </a:lnTo>
                  <a:lnTo>
                    <a:pt x="6248400" y="342900"/>
                  </a:lnTo>
                  <a:lnTo>
                    <a:pt x="5842000" y="342900"/>
                  </a:lnTo>
                  <a:lnTo>
                    <a:pt x="4838700" y="1181100"/>
                  </a:lnTo>
                  <a:lnTo>
                    <a:pt x="1917700" y="1206500"/>
                  </a:lnTo>
                  <a:lnTo>
                    <a:pt x="1524000" y="838200"/>
                  </a:lnTo>
                  <a:lnTo>
                    <a:pt x="50800" y="850900"/>
                  </a:lnTo>
                  <a:lnTo>
                    <a:pt x="0" y="609600"/>
                  </a:lnTo>
                  <a:close/>
                </a:path>
              </a:pathLst>
            </a:custGeom>
            <a:gradFill>
              <a:gsLst>
                <a:gs pos="100000">
                  <a:srgbClr val="FE4444">
                    <a:alpha val="25000"/>
                  </a:srgbClr>
                </a:gs>
                <a:gs pos="100000">
                  <a:srgbClr val="832B2B"/>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Freeform 16"/>
            <p:cNvSpPr/>
            <p:nvPr/>
          </p:nvSpPr>
          <p:spPr>
            <a:xfrm>
              <a:off x="9090" y="5340"/>
              <a:ext cx="9860" cy="2000"/>
            </a:xfrm>
            <a:custGeom>
              <a:avLst/>
              <a:gdLst>
                <a:gd name="connisteX0" fmla="*/ 12700 w 6261100"/>
                <a:gd name="connsiteY0" fmla="*/ 368300 h 1270000"/>
                <a:gd name="connisteX1" fmla="*/ 457200 w 6261100"/>
                <a:gd name="connsiteY1" fmla="*/ 381000 h 1270000"/>
                <a:gd name="connisteX2" fmla="*/ 850900 w 6261100"/>
                <a:gd name="connsiteY2" fmla="*/ 850900 h 1270000"/>
                <a:gd name="connisteX3" fmla="*/ 1625600 w 6261100"/>
                <a:gd name="connsiteY3" fmla="*/ 952500 h 1270000"/>
                <a:gd name="connisteX4" fmla="*/ 2654300 w 6261100"/>
                <a:gd name="connsiteY4" fmla="*/ 698500 h 1270000"/>
                <a:gd name="connisteX5" fmla="*/ 3327400 w 6261100"/>
                <a:gd name="connsiteY5" fmla="*/ 723900 h 1270000"/>
                <a:gd name="connisteX6" fmla="*/ 3581400 w 6261100"/>
                <a:gd name="connsiteY6" fmla="*/ 927100 h 1270000"/>
                <a:gd name="connisteX7" fmla="*/ 3733800 w 6261100"/>
                <a:gd name="connsiteY7" fmla="*/ 889000 h 1270000"/>
                <a:gd name="connisteX8" fmla="*/ 3949700 w 6261100"/>
                <a:gd name="connsiteY8" fmla="*/ 723900 h 1270000"/>
                <a:gd name="connisteX9" fmla="*/ 4076700 w 6261100"/>
                <a:gd name="connsiteY9" fmla="*/ 723900 h 1270000"/>
                <a:gd name="connisteX10" fmla="*/ 4610100 w 6261100"/>
                <a:gd name="connsiteY10" fmla="*/ 114300 h 1270000"/>
                <a:gd name="connisteX11" fmla="*/ 4864100 w 6261100"/>
                <a:gd name="connsiteY11" fmla="*/ 114300 h 1270000"/>
                <a:gd name="connisteX12" fmla="*/ 5384800 w 6261100"/>
                <a:gd name="connsiteY12" fmla="*/ 393700 h 1270000"/>
                <a:gd name="connisteX13" fmla="*/ 5803900 w 6261100"/>
                <a:gd name="connsiteY13" fmla="*/ 0 h 1270000"/>
                <a:gd name="connisteX14" fmla="*/ 6261100 w 6261100"/>
                <a:gd name="connsiteY14" fmla="*/ 0 h 1270000"/>
                <a:gd name="connisteX15" fmla="*/ 6261100 w 6261100"/>
                <a:gd name="connsiteY15" fmla="*/ 254000 h 1270000"/>
                <a:gd name="connisteX16" fmla="*/ 5969000 w 6261100"/>
                <a:gd name="connsiteY16" fmla="*/ 254000 h 1270000"/>
                <a:gd name="connisteX17" fmla="*/ 5448300 w 6261100"/>
                <a:gd name="connsiteY17" fmla="*/ 673100 h 1270000"/>
                <a:gd name="connisteX18" fmla="*/ 4724400 w 6261100"/>
                <a:gd name="connsiteY18" fmla="*/ 292100 h 1270000"/>
                <a:gd name="connisteX19" fmla="*/ 4178300 w 6261100"/>
                <a:gd name="connsiteY19" fmla="*/ 977900 h 1270000"/>
                <a:gd name="connisteX20" fmla="*/ 4102100 w 6261100"/>
                <a:gd name="connsiteY20" fmla="*/ 977900 h 1270000"/>
                <a:gd name="connisteX21" fmla="*/ 4025900 w 6261100"/>
                <a:gd name="connsiteY21" fmla="*/ 977900 h 1270000"/>
                <a:gd name="connisteX22" fmla="*/ 3657600 w 6261100"/>
                <a:gd name="connsiteY22" fmla="*/ 1270000 h 1270000"/>
                <a:gd name="connisteX23" fmla="*/ 3568700 w 6261100"/>
                <a:gd name="connsiteY23" fmla="*/ 1231900 h 1270000"/>
                <a:gd name="connisteX24" fmla="*/ 3492500 w 6261100"/>
                <a:gd name="connsiteY24" fmla="*/ 1181100 h 1270000"/>
                <a:gd name="connisteX25" fmla="*/ 3403600 w 6261100"/>
                <a:gd name="connsiteY25" fmla="*/ 1117600 h 1270000"/>
                <a:gd name="connisteX26" fmla="*/ 3327400 w 6261100"/>
                <a:gd name="connsiteY26" fmla="*/ 1117600 h 1270000"/>
                <a:gd name="connisteX27" fmla="*/ 3251200 w 6261100"/>
                <a:gd name="connsiteY27" fmla="*/ 1104900 h 1270000"/>
                <a:gd name="connisteX28" fmla="*/ 3238500 w 6261100"/>
                <a:gd name="connsiteY28" fmla="*/ 1028700 h 1270000"/>
                <a:gd name="connisteX29" fmla="*/ 2717800 w 6261100"/>
                <a:gd name="connsiteY29" fmla="*/ 901700 h 1270000"/>
                <a:gd name="connisteX30" fmla="*/ 1536700 w 6261100"/>
                <a:gd name="connsiteY30" fmla="*/ 1193800 h 1270000"/>
                <a:gd name="connisteX31" fmla="*/ 1460500 w 6261100"/>
                <a:gd name="connsiteY31" fmla="*/ 1219200 h 1270000"/>
                <a:gd name="connisteX32" fmla="*/ 1384300 w 6261100"/>
                <a:gd name="connsiteY32" fmla="*/ 1219200 h 1270000"/>
                <a:gd name="connisteX33" fmla="*/ 1308100 w 6261100"/>
                <a:gd name="connsiteY33" fmla="*/ 1219200 h 1270000"/>
                <a:gd name="connisteX34" fmla="*/ 1219200 w 6261100"/>
                <a:gd name="connsiteY34" fmla="*/ 1219200 h 1270000"/>
                <a:gd name="connisteX35" fmla="*/ 1143000 w 6261100"/>
                <a:gd name="connsiteY35" fmla="*/ 1219200 h 1270000"/>
                <a:gd name="connisteX36" fmla="*/ 1066800 w 6261100"/>
                <a:gd name="connsiteY36" fmla="*/ 1219200 h 1270000"/>
                <a:gd name="connisteX37" fmla="*/ 990600 w 6261100"/>
                <a:gd name="connsiteY37" fmla="*/ 1219200 h 1270000"/>
                <a:gd name="connisteX38" fmla="*/ 965200 w 6261100"/>
                <a:gd name="connsiteY38" fmla="*/ 1219200 h 1270000"/>
                <a:gd name="connisteX39" fmla="*/ 279400 w 6261100"/>
                <a:gd name="connsiteY39" fmla="*/ 711200 h 1270000"/>
                <a:gd name="connisteX40" fmla="*/ 0 w 6261100"/>
                <a:gd name="connsiteY40" fmla="*/ 622300 h 1270000"/>
                <a:gd name="connisteX41" fmla="*/ 12700 w 6261100"/>
                <a:gd name="connsiteY41" fmla="*/ 368300 h 1270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Lst>
              <a:rect l="l" t="t" r="r" b="b"/>
              <a:pathLst>
                <a:path w="6261100" h="1270000">
                  <a:moveTo>
                    <a:pt x="12700" y="368300"/>
                  </a:moveTo>
                  <a:lnTo>
                    <a:pt x="457200" y="381000"/>
                  </a:lnTo>
                  <a:lnTo>
                    <a:pt x="850900" y="850900"/>
                  </a:lnTo>
                  <a:lnTo>
                    <a:pt x="1625600" y="952500"/>
                  </a:lnTo>
                  <a:lnTo>
                    <a:pt x="2654300" y="698500"/>
                  </a:lnTo>
                  <a:lnTo>
                    <a:pt x="3327400" y="723900"/>
                  </a:lnTo>
                  <a:lnTo>
                    <a:pt x="3581400" y="927100"/>
                  </a:lnTo>
                  <a:lnTo>
                    <a:pt x="3733800" y="889000"/>
                  </a:lnTo>
                  <a:lnTo>
                    <a:pt x="3949700" y="723900"/>
                  </a:lnTo>
                  <a:lnTo>
                    <a:pt x="4076700" y="723900"/>
                  </a:lnTo>
                  <a:lnTo>
                    <a:pt x="4610100" y="114300"/>
                  </a:lnTo>
                  <a:lnTo>
                    <a:pt x="4864100" y="114300"/>
                  </a:lnTo>
                  <a:lnTo>
                    <a:pt x="5384800" y="393700"/>
                  </a:lnTo>
                  <a:lnTo>
                    <a:pt x="5803900" y="0"/>
                  </a:lnTo>
                  <a:lnTo>
                    <a:pt x="6261100" y="0"/>
                  </a:lnTo>
                  <a:lnTo>
                    <a:pt x="6261100" y="254000"/>
                  </a:lnTo>
                  <a:lnTo>
                    <a:pt x="5969000" y="254000"/>
                  </a:lnTo>
                  <a:lnTo>
                    <a:pt x="5448300" y="673100"/>
                  </a:lnTo>
                  <a:lnTo>
                    <a:pt x="4724400" y="292100"/>
                  </a:lnTo>
                  <a:lnTo>
                    <a:pt x="4178300" y="977900"/>
                  </a:lnTo>
                  <a:lnTo>
                    <a:pt x="4102100" y="977900"/>
                  </a:lnTo>
                  <a:lnTo>
                    <a:pt x="4025900" y="977900"/>
                  </a:lnTo>
                  <a:lnTo>
                    <a:pt x="3657600" y="1270000"/>
                  </a:lnTo>
                  <a:lnTo>
                    <a:pt x="3568700" y="1231900"/>
                  </a:lnTo>
                  <a:lnTo>
                    <a:pt x="3492500" y="1181100"/>
                  </a:lnTo>
                  <a:lnTo>
                    <a:pt x="3403600" y="1117600"/>
                  </a:lnTo>
                  <a:lnTo>
                    <a:pt x="3327400" y="1117600"/>
                  </a:lnTo>
                  <a:lnTo>
                    <a:pt x="3251200" y="1104900"/>
                  </a:lnTo>
                  <a:lnTo>
                    <a:pt x="3238500" y="1028700"/>
                  </a:lnTo>
                  <a:lnTo>
                    <a:pt x="2717800" y="901700"/>
                  </a:lnTo>
                  <a:lnTo>
                    <a:pt x="1536700" y="1193800"/>
                  </a:lnTo>
                  <a:lnTo>
                    <a:pt x="1460500" y="1219200"/>
                  </a:lnTo>
                  <a:lnTo>
                    <a:pt x="1384300" y="1219200"/>
                  </a:lnTo>
                  <a:lnTo>
                    <a:pt x="1308100" y="1219200"/>
                  </a:lnTo>
                  <a:lnTo>
                    <a:pt x="1219200" y="1219200"/>
                  </a:lnTo>
                  <a:lnTo>
                    <a:pt x="1143000" y="1219200"/>
                  </a:lnTo>
                  <a:lnTo>
                    <a:pt x="1066800" y="1219200"/>
                  </a:lnTo>
                  <a:lnTo>
                    <a:pt x="990600" y="1219200"/>
                  </a:lnTo>
                  <a:lnTo>
                    <a:pt x="965200" y="1219200"/>
                  </a:lnTo>
                  <a:lnTo>
                    <a:pt x="279400" y="711200"/>
                  </a:lnTo>
                  <a:lnTo>
                    <a:pt x="0" y="622300"/>
                  </a:lnTo>
                  <a:lnTo>
                    <a:pt x="12700" y="368300"/>
                  </a:lnTo>
                  <a:close/>
                </a:path>
              </a:pathLst>
            </a:custGeom>
            <a:gradFill>
              <a:gsLst>
                <a:gs pos="100000">
                  <a:srgbClr val="FE4444">
                    <a:alpha val="25000"/>
                  </a:srgbClr>
                </a:gs>
                <a:gs pos="100000">
                  <a:srgbClr val="832B2B"/>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1" name="Group 20"/>
          <p:cNvGrpSpPr/>
          <p:nvPr/>
        </p:nvGrpSpPr>
        <p:grpSpPr>
          <a:xfrm>
            <a:off x="5813425" y="2290445"/>
            <a:ext cx="6219825" cy="1696085"/>
            <a:chOff x="9155" y="3607"/>
            <a:chExt cx="9795" cy="2671"/>
          </a:xfrm>
        </p:grpSpPr>
        <p:sp>
          <p:nvSpPr>
            <p:cNvPr id="19" name="Freeform 18"/>
            <p:cNvSpPr/>
            <p:nvPr/>
          </p:nvSpPr>
          <p:spPr>
            <a:xfrm>
              <a:off x="9156" y="3607"/>
              <a:ext cx="9795" cy="1642"/>
            </a:xfrm>
            <a:custGeom>
              <a:avLst/>
              <a:gdLst>
                <a:gd name="connisteX0" fmla="*/ 0 w 6219825"/>
                <a:gd name="connsiteY0" fmla="*/ 499745 h 1042670"/>
                <a:gd name="connisteX1" fmla="*/ 1576070 w 6219825"/>
                <a:gd name="connsiteY1" fmla="*/ 504825 h 1042670"/>
                <a:gd name="connisteX2" fmla="*/ 1938020 w 6219825"/>
                <a:gd name="connsiteY2" fmla="*/ 885825 h 1042670"/>
                <a:gd name="connisteX3" fmla="*/ 4676775 w 6219825"/>
                <a:gd name="connsiteY3" fmla="*/ 923925 h 1042670"/>
                <a:gd name="connisteX4" fmla="*/ 5795645 w 6219825"/>
                <a:gd name="connsiteY4" fmla="*/ 0 h 1042670"/>
                <a:gd name="connisteX5" fmla="*/ 6219825 w 6219825"/>
                <a:gd name="connsiteY5" fmla="*/ 23495 h 1042670"/>
                <a:gd name="connisteX6" fmla="*/ 6219825 w 6219825"/>
                <a:gd name="connsiteY6" fmla="*/ 213995 h 1042670"/>
                <a:gd name="connisteX7" fmla="*/ 5786120 w 6219825"/>
                <a:gd name="connsiteY7" fmla="*/ 213995 h 1042670"/>
                <a:gd name="connisteX8" fmla="*/ 4738370 w 6219825"/>
                <a:gd name="connsiteY8" fmla="*/ 1042670 h 1042670"/>
                <a:gd name="connisteX9" fmla="*/ 1928495 w 6219825"/>
                <a:gd name="connsiteY9" fmla="*/ 1038225 h 1042670"/>
                <a:gd name="connisteX10" fmla="*/ 1490345 w 6219825"/>
                <a:gd name="connsiteY10" fmla="*/ 699770 h 1042670"/>
                <a:gd name="connisteX11" fmla="*/ 23495 w 6219825"/>
                <a:gd name="connsiteY11" fmla="*/ 685800 h 1042670"/>
                <a:gd name="connisteX12" fmla="*/ 0 w 6219825"/>
                <a:gd name="connsiteY12" fmla="*/ 499745 h 104267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Lst>
              <a:rect l="l" t="t" r="r" b="b"/>
              <a:pathLst>
                <a:path w="6219825" h="1042670">
                  <a:moveTo>
                    <a:pt x="0" y="499745"/>
                  </a:moveTo>
                  <a:lnTo>
                    <a:pt x="1576070" y="504825"/>
                  </a:lnTo>
                  <a:lnTo>
                    <a:pt x="1938020" y="885825"/>
                  </a:lnTo>
                  <a:lnTo>
                    <a:pt x="4676775" y="923925"/>
                  </a:lnTo>
                  <a:lnTo>
                    <a:pt x="5795645" y="0"/>
                  </a:lnTo>
                  <a:lnTo>
                    <a:pt x="6219825" y="23495"/>
                  </a:lnTo>
                  <a:lnTo>
                    <a:pt x="6219825" y="213995"/>
                  </a:lnTo>
                  <a:lnTo>
                    <a:pt x="5786120" y="213995"/>
                  </a:lnTo>
                  <a:lnTo>
                    <a:pt x="4738370" y="1042670"/>
                  </a:lnTo>
                  <a:lnTo>
                    <a:pt x="1928495" y="1038225"/>
                  </a:lnTo>
                  <a:lnTo>
                    <a:pt x="1490345" y="699770"/>
                  </a:lnTo>
                  <a:lnTo>
                    <a:pt x="23495" y="685800"/>
                  </a:lnTo>
                  <a:lnTo>
                    <a:pt x="0" y="499745"/>
                  </a:lnTo>
                  <a:close/>
                </a:path>
              </a:pathLst>
            </a:custGeom>
            <a:gradFill>
              <a:gsLst>
                <a:gs pos="100000">
                  <a:srgbClr val="FE4444">
                    <a:alpha val="25000"/>
                  </a:srgbClr>
                </a:gs>
                <a:gs pos="100000">
                  <a:srgbClr val="832B2B"/>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Freeform 19"/>
            <p:cNvSpPr/>
            <p:nvPr/>
          </p:nvSpPr>
          <p:spPr>
            <a:xfrm>
              <a:off x="9155" y="5536"/>
              <a:ext cx="9737" cy="743"/>
            </a:xfrm>
            <a:custGeom>
              <a:avLst/>
              <a:gdLst>
                <a:gd name="connisteX0" fmla="*/ 0 w 6182995"/>
                <a:gd name="connsiteY0" fmla="*/ 295275 h 471805"/>
                <a:gd name="connisteX1" fmla="*/ 128270 w 6182995"/>
                <a:gd name="connsiteY1" fmla="*/ 295275 h 471805"/>
                <a:gd name="connisteX2" fmla="*/ 161925 w 6182995"/>
                <a:gd name="connsiteY2" fmla="*/ 57150 h 471805"/>
                <a:gd name="connisteX3" fmla="*/ 771525 w 6182995"/>
                <a:gd name="connsiteY3" fmla="*/ 0 h 471805"/>
                <a:gd name="connisteX4" fmla="*/ 4310380 w 6182995"/>
                <a:gd name="connsiteY4" fmla="*/ 43180 h 471805"/>
                <a:gd name="connisteX5" fmla="*/ 4758055 w 6182995"/>
                <a:gd name="connsiteY5" fmla="*/ 28575 h 471805"/>
                <a:gd name="connisteX6" fmla="*/ 5444490 w 6182995"/>
                <a:gd name="connsiteY6" fmla="*/ 57150 h 471805"/>
                <a:gd name="connisteX7" fmla="*/ 6182995 w 6182995"/>
                <a:gd name="connsiteY7" fmla="*/ 33655 h 471805"/>
                <a:gd name="connisteX8" fmla="*/ 6182995 w 6182995"/>
                <a:gd name="connsiteY8" fmla="*/ 195580 h 471805"/>
                <a:gd name="connisteX9" fmla="*/ 3992245 w 6182995"/>
                <a:gd name="connsiteY9" fmla="*/ 119380 h 471805"/>
                <a:gd name="connisteX10" fmla="*/ 805815 w 6182995"/>
                <a:gd name="connsiteY10" fmla="*/ 114300 h 471805"/>
                <a:gd name="connisteX11" fmla="*/ 386715 w 6182995"/>
                <a:gd name="connsiteY11" fmla="*/ 119380 h 471805"/>
                <a:gd name="connisteX12" fmla="*/ 271145 w 6182995"/>
                <a:gd name="connsiteY12" fmla="*/ 171450 h 471805"/>
                <a:gd name="connisteX13" fmla="*/ 180975 w 6182995"/>
                <a:gd name="connsiteY13" fmla="*/ 471805 h 471805"/>
                <a:gd name="connisteX14" fmla="*/ 114300 w 6182995"/>
                <a:gd name="connsiteY14" fmla="*/ 471805 h 471805"/>
                <a:gd name="connisteX15" fmla="*/ 42545 w 6182995"/>
                <a:gd name="connsiteY15" fmla="*/ 471805 h 471805"/>
                <a:gd name="connisteX16" fmla="*/ 13970 w 6182995"/>
                <a:gd name="connsiteY16" fmla="*/ 471805 h 471805"/>
                <a:gd name="connisteX17" fmla="*/ 0 w 6182995"/>
                <a:gd name="connsiteY17" fmla="*/ 295275 h 47180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Lst>
              <a:rect l="l" t="t" r="r" b="b"/>
              <a:pathLst>
                <a:path w="6182995" h="471805">
                  <a:moveTo>
                    <a:pt x="0" y="295275"/>
                  </a:moveTo>
                  <a:lnTo>
                    <a:pt x="128270" y="295275"/>
                  </a:lnTo>
                  <a:lnTo>
                    <a:pt x="161925" y="57150"/>
                  </a:lnTo>
                  <a:lnTo>
                    <a:pt x="771525" y="0"/>
                  </a:lnTo>
                  <a:lnTo>
                    <a:pt x="4310380" y="43180"/>
                  </a:lnTo>
                  <a:lnTo>
                    <a:pt x="4758055" y="28575"/>
                  </a:lnTo>
                  <a:lnTo>
                    <a:pt x="5444490" y="57150"/>
                  </a:lnTo>
                  <a:lnTo>
                    <a:pt x="6182995" y="33655"/>
                  </a:lnTo>
                  <a:lnTo>
                    <a:pt x="6182995" y="195580"/>
                  </a:lnTo>
                  <a:lnTo>
                    <a:pt x="3992245" y="119380"/>
                  </a:lnTo>
                  <a:lnTo>
                    <a:pt x="805815" y="114300"/>
                  </a:lnTo>
                  <a:lnTo>
                    <a:pt x="386715" y="119380"/>
                  </a:lnTo>
                  <a:lnTo>
                    <a:pt x="271145" y="171450"/>
                  </a:lnTo>
                  <a:lnTo>
                    <a:pt x="180975" y="471805"/>
                  </a:lnTo>
                  <a:lnTo>
                    <a:pt x="114300" y="471805"/>
                  </a:lnTo>
                  <a:lnTo>
                    <a:pt x="42545" y="471805"/>
                  </a:lnTo>
                  <a:lnTo>
                    <a:pt x="13970" y="471805"/>
                  </a:lnTo>
                  <a:lnTo>
                    <a:pt x="0" y="295275"/>
                  </a:lnTo>
                  <a:close/>
                </a:path>
              </a:pathLst>
            </a:custGeom>
            <a:gradFill>
              <a:gsLst>
                <a:gs pos="100000">
                  <a:srgbClr val="FE4444">
                    <a:alpha val="25000"/>
                  </a:srgbClr>
                </a:gs>
                <a:gs pos="100000">
                  <a:srgbClr val="832B2B"/>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p:sp>
        <p:nvSpPr>
          <p:cNvPr id="2" name="Text Placeholder 1"/>
          <p:cNvSpPr>
            <a:spLocks noGrp="true"/>
          </p:cNvSpPr>
          <p:nvPr>
            <p:ph type="body" idx="1"/>
          </p:nvPr>
        </p:nvSpPr>
        <p:spPr>
          <a:xfrm>
            <a:off x="328295" y="566420"/>
            <a:ext cx="4744085" cy="824230"/>
          </a:xfrm>
        </p:spPr>
        <p:txBody>
          <a:bodyPr/>
          <a:p>
            <a:pPr algn="ctr"/>
            <a:r>
              <a:rPr lang="en-US" altLang="en-US" sz="3600" b="0">
                <a:solidFill>
                  <a:schemeClr val="bg1"/>
                </a:solidFill>
                <a:latin typeface="Futura Md BT" panose="020B0602020204020303" charset="0"/>
                <a:cs typeface="Futura Md BT" panose="020B0602020204020303" charset="0"/>
              </a:rPr>
              <a:t>Real observations of poles</a:t>
            </a:r>
            <a:endParaRPr lang="en-US" altLang="en-US" sz="3600" b="0">
              <a:solidFill>
                <a:schemeClr val="bg1"/>
              </a:solidFill>
              <a:latin typeface="Futura Md BT" panose="020B0602020204020303" charset="0"/>
              <a:cs typeface="Futura Md BT" panose="020B0602020204020303" charset="0"/>
            </a:endParaRPr>
          </a:p>
        </p:txBody>
      </p:sp>
      <p:sp>
        <p:nvSpPr>
          <p:cNvPr id="6" name="Content Placeholder 5"/>
          <p:cNvSpPr>
            <a:spLocks noGrp="true"/>
          </p:cNvSpPr>
          <p:nvPr>
            <p:ph sz="half" idx="2"/>
          </p:nvPr>
        </p:nvSpPr>
        <p:spPr>
          <a:xfrm>
            <a:off x="303530" y="2717800"/>
            <a:ext cx="4803140" cy="862330"/>
          </a:xfrm>
        </p:spPr>
        <p:txBody>
          <a:bodyPr/>
          <a:p>
            <a:pPr marL="0" lvl="0" indent="0" algn="l">
              <a:lnSpc>
                <a:spcPct val="100000"/>
              </a:lnSpc>
              <a:buFont typeface="Wingdings" panose="05000000000000000000" charset="0"/>
              <a:buNone/>
            </a:pPr>
            <a:r>
              <a:rPr lang="en-US" altLang="en-US" sz="2400">
                <a:solidFill>
                  <a:schemeClr val="bg1"/>
                </a:solidFill>
                <a:latin typeface="Neutra Text" panose="02000000000000000000" charset="0"/>
                <a:cs typeface="Neutra Text" panose="02000000000000000000" charset="0"/>
              </a:rPr>
              <a:t>Experiment using </a:t>
            </a:r>
            <a:r>
              <a:rPr lang="en-US" altLang="en-US" sz="2400" b="1" i="1">
                <a:solidFill>
                  <a:schemeClr val="bg1"/>
                </a:solidFill>
                <a:latin typeface="Neutra Text" panose="02000000000000000000" charset="0"/>
                <a:cs typeface="Neutra Text" panose="02000000000000000000" charset="0"/>
              </a:rPr>
              <a:t>real observations </a:t>
            </a:r>
            <a:r>
              <a:rPr lang="en-US" altLang="en-US" sz="2400">
                <a:solidFill>
                  <a:schemeClr val="bg1"/>
                </a:solidFill>
                <a:latin typeface="Neutra Text" panose="02000000000000000000" charset="0"/>
                <a:cs typeface="Neutra Text" panose="02000000000000000000" charset="0"/>
              </a:rPr>
              <a:t>of poles taken from ROS bag.</a:t>
            </a:r>
            <a:endParaRPr lang="en-US" altLang="en-US" sz="2400">
              <a:solidFill>
                <a:schemeClr val="bg1"/>
              </a:solidFill>
              <a:latin typeface="Neutra Text" panose="02000000000000000000" charset="0"/>
              <a:cs typeface="Neutra Text" panose="02000000000000000000" charset="0"/>
            </a:endParaRPr>
          </a:p>
        </p:txBody>
      </p:sp>
      <p:pic>
        <p:nvPicPr>
          <p:cNvPr id="5" name="Picture 4" descr="/home/diego/dev/polimi/thesis/thesis_doc/Images/fig20-exp-a2.pngfig20-exp-a2"/>
          <p:cNvPicPr>
            <a:picLocks noChangeAspect="true"/>
          </p:cNvPicPr>
          <p:nvPr/>
        </p:nvPicPr>
        <p:blipFill>
          <a:blip r:embed="rId1"/>
          <a:srcRect/>
          <a:stretch>
            <a:fillRect/>
          </a:stretch>
        </p:blipFill>
        <p:spPr>
          <a:xfrm>
            <a:off x="5068570" y="553720"/>
            <a:ext cx="6979285" cy="5946140"/>
          </a:xfrm>
          <a:prstGeom prst="rect">
            <a:avLst/>
          </a:prstGeom>
        </p:spPr>
      </p:pic>
      <p:sp>
        <p:nvSpPr>
          <p:cNvPr id="3" name="Slide Number Placeholder 2"/>
          <p:cNvSpPr>
            <a:spLocks noGrp="true"/>
          </p:cNvSpPr>
          <p:nvPr>
            <p:ph type="sldNum" sz="quarter" idx="12"/>
          </p:nvPr>
        </p:nvSpPr>
        <p:spPr/>
        <p:txBody>
          <a:bodyPr/>
          <a:p>
            <a:fld id="{49AE70B2-8BF9-45C0-BB95-33D1B9D3A854}" type="slidenum">
              <a:rPr lang="zh-CN" altLang="en-US" smtClean="0">
                <a:latin typeface="Neutra Text" panose="02000000000000000000" charset="0"/>
                <a:cs typeface="Neutra Text" panose="02000000000000000000" charset="0"/>
              </a:rPr>
            </a:fld>
            <a:endParaRPr lang="zh-CN" altLang="en-US" smtClean="0">
              <a:latin typeface="Neutra Text" panose="02000000000000000000" charset="0"/>
              <a:cs typeface="Neutra Text" panose="02000000000000000000" charset="0"/>
            </a:endParaRPr>
          </a:p>
        </p:txBody>
      </p:sp>
      <p:grpSp>
        <p:nvGrpSpPr>
          <p:cNvPr id="15" name="Group 14"/>
          <p:cNvGrpSpPr/>
          <p:nvPr/>
        </p:nvGrpSpPr>
        <p:grpSpPr>
          <a:xfrm>
            <a:off x="5663565" y="1772920"/>
            <a:ext cx="6336030" cy="2231390"/>
            <a:chOff x="8919" y="2792"/>
            <a:chExt cx="9978" cy="3514"/>
          </a:xfrm>
        </p:grpSpPr>
        <p:sp>
          <p:nvSpPr>
            <p:cNvPr id="4" name="Oval 3"/>
            <p:cNvSpPr/>
            <p:nvPr/>
          </p:nvSpPr>
          <p:spPr>
            <a:xfrm>
              <a:off x="8919" y="4266"/>
              <a:ext cx="669" cy="1197"/>
            </a:xfrm>
            <a:prstGeom prst="ellipse">
              <a:avLst/>
            </a:prstGeom>
            <a:gradFill>
              <a:gsLst>
                <a:gs pos="100000">
                  <a:srgbClr val="FE4444">
                    <a:alpha val="25000"/>
                  </a:srgbClr>
                </a:gs>
                <a:gs pos="100000">
                  <a:srgbClr val="832B2B"/>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10847" y="4266"/>
              <a:ext cx="794" cy="794"/>
            </a:xfrm>
            <a:prstGeom prst="ellipse">
              <a:avLst/>
            </a:prstGeom>
            <a:gradFill>
              <a:gsLst>
                <a:gs pos="100000">
                  <a:srgbClr val="FE4444">
                    <a:alpha val="25000"/>
                  </a:srgbClr>
                </a:gs>
                <a:gs pos="100000">
                  <a:srgbClr val="832B2B"/>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Oval 7"/>
            <p:cNvSpPr/>
            <p:nvPr/>
          </p:nvSpPr>
          <p:spPr>
            <a:xfrm>
              <a:off x="13568" y="4607"/>
              <a:ext cx="681" cy="856"/>
            </a:xfrm>
            <a:prstGeom prst="ellipse">
              <a:avLst/>
            </a:prstGeom>
            <a:gradFill>
              <a:gsLst>
                <a:gs pos="100000">
                  <a:srgbClr val="FE4444">
                    <a:alpha val="25000"/>
                  </a:srgbClr>
                </a:gs>
                <a:gs pos="100000">
                  <a:srgbClr val="832B2B"/>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Oval 8"/>
            <p:cNvSpPr/>
            <p:nvPr/>
          </p:nvSpPr>
          <p:spPr>
            <a:xfrm>
              <a:off x="17537" y="3246"/>
              <a:ext cx="1360" cy="680"/>
            </a:xfrm>
            <a:prstGeom prst="ellipse">
              <a:avLst/>
            </a:prstGeom>
            <a:gradFill>
              <a:gsLst>
                <a:gs pos="100000">
                  <a:srgbClr val="FE4444">
                    <a:alpha val="25000"/>
                  </a:srgbClr>
                </a:gs>
                <a:gs pos="100000">
                  <a:srgbClr val="832B2B"/>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Oval 9"/>
            <p:cNvSpPr/>
            <p:nvPr/>
          </p:nvSpPr>
          <p:spPr>
            <a:xfrm>
              <a:off x="13569" y="5464"/>
              <a:ext cx="680" cy="730"/>
            </a:xfrm>
            <a:prstGeom prst="ellipse">
              <a:avLst/>
            </a:prstGeom>
            <a:gradFill>
              <a:gsLst>
                <a:gs pos="100000">
                  <a:srgbClr val="FE4444">
                    <a:alpha val="25000"/>
                  </a:srgbClr>
                </a:gs>
                <a:gs pos="100000">
                  <a:srgbClr val="832B2B"/>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15383" y="5464"/>
              <a:ext cx="1134" cy="843"/>
            </a:xfrm>
            <a:prstGeom prst="ellipse">
              <a:avLst/>
            </a:prstGeom>
            <a:gradFill>
              <a:gsLst>
                <a:gs pos="100000">
                  <a:srgbClr val="FE4444">
                    <a:alpha val="25000"/>
                  </a:srgbClr>
                </a:gs>
                <a:gs pos="100000">
                  <a:srgbClr val="832B2B"/>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17537" y="5464"/>
              <a:ext cx="1020" cy="843"/>
            </a:xfrm>
            <a:prstGeom prst="ellipse">
              <a:avLst/>
            </a:prstGeom>
            <a:gradFill>
              <a:gsLst>
                <a:gs pos="100000">
                  <a:srgbClr val="FE4444">
                    <a:alpha val="25000"/>
                  </a:srgbClr>
                </a:gs>
                <a:gs pos="100000">
                  <a:srgbClr val="832B2B"/>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Oval 13"/>
            <p:cNvSpPr/>
            <p:nvPr/>
          </p:nvSpPr>
          <p:spPr>
            <a:xfrm>
              <a:off x="12435" y="2792"/>
              <a:ext cx="567" cy="454"/>
            </a:xfrm>
            <a:prstGeom prst="ellipse">
              <a:avLst/>
            </a:prstGeom>
            <a:gradFill>
              <a:gsLst>
                <a:gs pos="100000">
                  <a:srgbClr val="FE4444">
                    <a:alpha val="24000"/>
                  </a:srgbClr>
                </a:gs>
                <a:gs pos="100000">
                  <a:srgbClr val="832B2B"/>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p:sp>
        <p:nvSpPr>
          <p:cNvPr id="2" name="Text Placeholder 1"/>
          <p:cNvSpPr>
            <a:spLocks noGrp="true"/>
          </p:cNvSpPr>
          <p:nvPr>
            <p:ph type="body" idx="1"/>
          </p:nvPr>
        </p:nvSpPr>
        <p:spPr>
          <a:xfrm>
            <a:off x="328295" y="566420"/>
            <a:ext cx="4744085" cy="824230"/>
          </a:xfrm>
        </p:spPr>
        <p:txBody>
          <a:bodyPr/>
          <a:p>
            <a:pPr algn="ctr"/>
            <a:r>
              <a:rPr lang="en-US" altLang="en-US" sz="3600" b="0">
                <a:solidFill>
                  <a:schemeClr val="bg1"/>
                </a:solidFill>
                <a:latin typeface="Futura Md BT" panose="020B0602020204020303" charset="0"/>
                <a:cs typeface="Futura Md BT" panose="020B0602020204020303" charset="0"/>
              </a:rPr>
              <a:t>Localization using markers only</a:t>
            </a:r>
            <a:endParaRPr lang="en-US" altLang="en-US" sz="3600" b="0">
              <a:solidFill>
                <a:schemeClr val="bg1"/>
              </a:solidFill>
              <a:latin typeface="Futura Md BT" panose="020B0602020204020303" charset="0"/>
              <a:cs typeface="Futura Md BT" panose="020B0602020204020303" charset="0"/>
            </a:endParaRPr>
          </a:p>
        </p:txBody>
      </p:sp>
      <p:sp>
        <p:nvSpPr>
          <p:cNvPr id="6" name="Content Placeholder 5"/>
          <p:cNvSpPr>
            <a:spLocks noGrp="true"/>
          </p:cNvSpPr>
          <p:nvPr>
            <p:ph sz="half" idx="2"/>
          </p:nvPr>
        </p:nvSpPr>
        <p:spPr>
          <a:xfrm>
            <a:off x="303530" y="2717800"/>
            <a:ext cx="4803140" cy="862330"/>
          </a:xfrm>
        </p:spPr>
        <p:txBody>
          <a:bodyPr/>
          <a:p>
            <a:pPr marL="0" lvl="0" indent="0" algn="l">
              <a:lnSpc>
                <a:spcPct val="100000"/>
              </a:lnSpc>
              <a:buFont typeface="Wingdings" panose="05000000000000000000" charset="0"/>
              <a:buNone/>
            </a:pPr>
            <a:r>
              <a:rPr lang="en-US" altLang="en-US" sz="2400">
                <a:solidFill>
                  <a:schemeClr val="bg1"/>
                </a:solidFill>
                <a:latin typeface="Neutra Text" panose="02000000000000000000" charset="0"/>
                <a:cs typeface="Neutra Text" panose="02000000000000000000" charset="0"/>
              </a:rPr>
              <a:t>This experiment uses known markers (a map) for localization. Hence, no map is build in the process</a:t>
            </a:r>
            <a:endParaRPr lang="en-US" altLang="en-US" sz="2400">
              <a:solidFill>
                <a:schemeClr val="bg1"/>
              </a:solidFill>
              <a:latin typeface="Neutra Text" panose="02000000000000000000" charset="0"/>
              <a:cs typeface="Neutra Text" panose="02000000000000000000" charset="0"/>
            </a:endParaRPr>
          </a:p>
        </p:txBody>
      </p:sp>
      <p:pic>
        <p:nvPicPr>
          <p:cNvPr id="5" name="Picture 4" descr="/home/diego/dev/polimi/thesis/thesis_doc/Images/fig21-fake-markers-wmap.pngfig21-fake-markers-wmap"/>
          <p:cNvPicPr>
            <a:picLocks noChangeAspect="true"/>
          </p:cNvPicPr>
          <p:nvPr/>
        </p:nvPicPr>
        <p:blipFill>
          <a:blip r:embed="rId1"/>
          <a:srcRect l="4257" t="8675" r="7299" b="5171"/>
          <a:stretch>
            <a:fillRect/>
          </a:stretch>
        </p:blipFill>
        <p:spPr>
          <a:xfrm>
            <a:off x="5106670" y="913130"/>
            <a:ext cx="6755130" cy="5092700"/>
          </a:xfrm>
          <a:prstGeom prst="rect">
            <a:avLst/>
          </a:prstGeom>
        </p:spPr>
      </p:pic>
      <p:sp>
        <p:nvSpPr>
          <p:cNvPr id="3" name="Slide Number Placeholder 2"/>
          <p:cNvSpPr>
            <a:spLocks noGrp="true"/>
          </p:cNvSpPr>
          <p:nvPr>
            <p:ph type="sldNum" sz="quarter" idx="12"/>
          </p:nvPr>
        </p:nvSpPr>
        <p:spPr/>
        <p:txBody>
          <a:bodyPr/>
          <a:p>
            <a:fld id="{49AE70B2-8BF9-45C0-BB95-33D1B9D3A854}" type="slidenum">
              <a:rPr lang="zh-CN" altLang="en-US" smtClean="0">
                <a:solidFill>
                  <a:schemeClr val="bg1"/>
                </a:solidFill>
                <a:latin typeface="Neutra Text" panose="02000000000000000000" charset="0"/>
                <a:cs typeface="Neutra Text" panose="02000000000000000000" charset="0"/>
              </a:rPr>
            </a:fld>
            <a:endParaRPr lang="zh-CN" altLang="en-US" smtClean="0">
              <a:solidFill>
                <a:schemeClr val="bg1"/>
              </a:solidFill>
              <a:latin typeface="Neutra Text" panose="02000000000000000000" charset="0"/>
              <a:cs typeface="Neutra Text" panose="02000000000000000000" charset="0"/>
            </a:endParaRPr>
          </a:p>
        </p:txBody>
      </p:sp>
      <p:grpSp>
        <p:nvGrpSpPr>
          <p:cNvPr id="9" name="Group 8"/>
          <p:cNvGrpSpPr/>
          <p:nvPr/>
        </p:nvGrpSpPr>
        <p:grpSpPr>
          <a:xfrm>
            <a:off x="7896225" y="3717290"/>
            <a:ext cx="3815715" cy="2014855"/>
            <a:chOff x="12435" y="5854"/>
            <a:chExt cx="6009" cy="3173"/>
          </a:xfrm>
          <a:gradFill>
            <a:gsLst>
              <a:gs pos="100000">
                <a:srgbClr val="FE4444">
                  <a:alpha val="24000"/>
                </a:srgbClr>
              </a:gs>
              <a:gs pos="100000">
                <a:srgbClr val="832B2B"/>
              </a:gs>
            </a:gsLst>
            <a:lin ang="5400000" scaled="false"/>
          </a:gradFill>
        </p:grpSpPr>
        <p:sp>
          <p:nvSpPr>
            <p:cNvPr id="4" name="Rounded Rectangle 3"/>
            <p:cNvSpPr/>
            <p:nvPr/>
          </p:nvSpPr>
          <p:spPr>
            <a:xfrm>
              <a:off x="15269" y="6647"/>
              <a:ext cx="1474" cy="238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17310" y="6987"/>
              <a:ext cx="1134" cy="147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12435" y="5854"/>
              <a:ext cx="1134" cy="45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p:sp>
        <p:nvSpPr>
          <p:cNvPr id="2" name="Text Placeholder 1"/>
          <p:cNvSpPr>
            <a:spLocks noGrp="true"/>
          </p:cNvSpPr>
          <p:nvPr>
            <p:ph type="body" idx="1"/>
          </p:nvPr>
        </p:nvSpPr>
        <p:spPr>
          <a:xfrm>
            <a:off x="318135" y="445135"/>
            <a:ext cx="7394575" cy="824230"/>
          </a:xfrm>
        </p:spPr>
        <p:txBody>
          <a:bodyPr/>
          <a:p>
            <a:pPr algn="l"/>
            <a:r>
              <a:rPr lang="en-US" altLang="en-US" sz="3600" b="0">
                <a:solidFill>
                  <a:schemeClr val="bg1"/>
                </a:solidFill>
                <a:latin typeface="Futura Md BT" panose="020B0602020204020303" charset="0"/>
                <a:cs typeface="Futura Md BT" panose="020B0602020204020303" charset="0"/>
              </a:rPr>
              <a:t>SLAM using poles and markers</a:t>
            </a:r>
            <a:endParaRPr lang="en-US" altLang="en-US" sz="3600" b="0">
              <a:solidFill>
                <a:schemeClr val="bg1"/>
              </a:solidFill>
              <a:latin typeface="Futura Md BT" panose="020B0602020204020303" charset="0"/>
              <a:cs typeface="Futura Md BT" panose="020B0602020204020303" charset="0"/>
            </a:endParaRPr>
          </a:p>
        </p:txBody>
      </p:sp>
      <p:sp>
        <p:nvSpPr>
          <p:cNvPr id="6" name="Content Placeholder 5"/>
          <p:cNvSpPr>
            <a:spLocks noGrp="true"/>
          </p:cNvSpPr>
          <p:nvPr>
            <p:ph sz="half" idx="2"/>
          </p:nvPr>
        </p:nvSpPr>
        <p:spPr>
          <a:xfrm>
            <a:off x="343535" y="2374265"/>
            <a:ext cx="4803140" cy="2167255"/>
          </a:xfrm>
        </p:spPr>
        <p:txBody>
          <a:bodyPr/>
          <a:p>
            <a:pPr marL="0" lvl="0" indent="0" algn="l">
              <a:lnSpc>
                <a:spcPct val="100000"/>
              </a:lnSpc>
              <a:buFont typeface="Wingdings" panose="05000000000000000000" charset="0"/>
              <a:buNone/>
            </a:pPr>
            <a:r>
              <a:rPr lang="en-US" altLang="en-US" sz="2400">
                <a:solidFill>
                  <a:schemeClr val="bg1"/>
                </a:solidFill>
                <a:latin typeface="Neutra Text" panose="02000000000000000000" charset="0"/>
                <a:cs typeface="Neutra Text" panose="02000000000000000000" charset="0"/>
              </a:rPr>
              <a:t>This experiment uses markers and poles to localize and build the map.</a:t>
            </a:r>
            <a:endParaRPr lang="en-US" altLang="en-US" sz="2400">
              <a:solidFill>
                <a:schemeClr val="bg1"/>
              </a:solidFill>
              <a:latin typeface="Neutra Text" panose="02000000000000000000" charset="0"/>
              <a:cs typeface="Neutra Text" panose="02000000000000000000" charset="0"/>
            </a:endParaRPr>
          </a:p>
          <a:p>
            <a:pPr marL="0" lvl="0" indent="0" algn="l">
              <a:lnSpc>
                <a:spcPct val="100000"/>
              </a:lnSpc>
              <a:buFont typeface="Wingdings" panose="05000000000000000000" charset="0"/>
              <a:buNone/>
            </a:pPr>
            <a:endParaRPr lang="en-US" altLang="en-US" sz="2400">
              <a:solidFill>
                <a:schemeClr val="bg1"/>
              </a:solidFill>
              <a:latin typeface="Neutra Text" panose="02000000000000000000" charset="0"/>
              <a:cs typeface="Neutra Text" panose="02000000000000000000" charset="0"/>
            </a:endParaRPr>
          </a:p>
          <a:p>
            <a:pPr marL="0" lvl="0" indent="0" algn="l">
              <a:lnSpc>
                <a:spcPct val="100000"/>
              </a:lnSpc>
              <a:buFont typeface="Wingdings" panose="05000000000000000000" charset="0"/>
              <a:buNone/>
            </a:pPr>
            <a:r>
              <a:rPr lang="en-US" altLang="en-US" sz="2400">
                <a:solidFill>
                  <a:schemeClr val="bg1"/>
                </a:solidFill>
                <a:latin typeface="Neutra Text" panose="02000000000000000000" charset="0"/>
                <a:cs typeface="Neutra Text" panose="02000000000000000000" charset="0"/>
              </a:rPr>
              <a:t>It had the objective of understanding the importance of both poles and markers in the SLAM situation.</a:t>
            </a:r>
            <a:endParaRPr lang="en-US" altLang="en-US" sz="2400">
              <a:solidFill>
                <a:schemeClr val="bg1"/>
              </a:solidFill>
              <a:latin typeface="Neutra Text" panose="02000000000000000000" charset="0"/>
              <a:cs typeface="Neutra Text" panose="02000000000000000000" charset="0"/>
            </a:endParaRPr>
          </a:p>
        </p:txBody>
      </p:sp>
      <p:pic>
        <p:nvPicPr>
          <p:cNvPr id="5" name="Picture 4" descr="/home/diego/dev/polimi/thesis/thesis_doc/Images/fig22-true-poles-markers-nomap.pngfig22-true-poles-markers-nomap"/>
          <p:cNvPicPr>
            <a:picLocks noChangeAspect="true"/>
          </p:cNvPicPr>
          <p:nvPr/>
        </p:nvPicPr>
        <p:blipFill>
          <a:blip r:embed="rId1"/>
          <a:srcRect l="5987" t="9051" r="8853" b="5949"/>
          <a:stretch>
            <a:fillRect/>
          </a:stretch>
        </p:blipFill>
        <p:spPr>
          <a:xfrm>
            <a:off x="5344795" y="1196975"/>
            <a:ext cx="6741795" cy="5289550"/>
          </a:xfrm>
          <a:prstGeom prst="rect">
            <a:avLst/>
          </a:prstGeom>
        </p:spPr>
      </p:pic>
      <p:sp>
        <p:nvSpPr>
          <p:cNvPr id="4" name="Slide Number Placeholder 3"/>
          <p:cNvSpPr>
            <a:spLocks noGrp="true"/>
          </p:cNvSpPr>
          <p:nvPr>
            <p:ph type="sldNum" sz="quarter" idx="12"/>
          </p:nvPr>
        </p:nvSpPr>
        <p:spPr/>
        <p:txBody>
          <a:bodyPr/>
          <a:p>
            <a:fld id="{49AE70B2-8BF9-45C0-BB95-33D1B9D3A854}" type="slidenum">
              <a:rPr lang="zh-CN" altLang="en-US" smtClean="0">
                <a:latin typeface="Neutra Text" panose="02000000000000000000" charset="0"/>
                <a:cs typeface="Neutra Text" panose="02000000000000000000" charset="0"/>
              </a:rPr>
            </a:fld>
            <a:endParaRPr lang="zh-CN" altLang="en-US">
              <a:latin typeface="Neutra Text" panose="02000000000000000000" charset="0"/>
              <a:cs typeface="Neutra Text" panose="02000000000000000000" charset="0"/>
            </a:endParaRPr>
          </a:p>
        </p:txBody>
      </p:sp>
      <p:grpSp>
        <p:nvGrpSpPr>
          <p:cNvPr id="10" name="Group 9"/>
          <p:cNvGrpSpPr/>
          <p:nvPr/>
        </p:nvGrpSpPr>
        <p:grpSpPr>
          <a:xfrm>
            <a:off x="7607935" y="2204720"/>
            <a:ext cx="575310" cy="3312160"/>
            <a:chOff x="11981" y="3472"/>
            <a:chExt cx="906" cy="5216"/>
          </a:xfrm>
          <a:gradFill>
            <a:gsLst>
              <a:gs pos="100000">
                <a:srgbClr val="FE4444">
                  <a:alpha val="24000"/>
                </a:srgbClr>
              </a:gs>
              <a:gs pos="100000">
                <a:srgbClr val="832B2B"/>
              </a:gs>
            </a:gsLst>
            <a:lin ang="5400000" scaled="false"/>
          </a:gradFill>
        </p:grpSpPr>
        <p:sp>
          <p:nvSpPr>
            <p:cNvPr id="7" name="Oval 6"/>
            <p:cNvSpPr/>
            <p:nvPr/>
          </p:nvSpPr>
          <p:spPr>
            <a:xfrm>
              <a:off x="11981" y="3472"/>
              <a:ext cx="907" cy="102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Oval 7"/>
            <p:cNvSpPr/>
            <p:nvPr/>
          </p:nvSpPr>
          <p:spPr>
            <a:xfrm>
              <a:off x="11981" y="6080"/>
              <a:ext cx="794" cy="11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Oval 8"/>
            <p:cNvSpPr/>
            <p:nvPr/>
          </p:nvSpPr>
          <p:spPr>
            <a:xfrm>
              <a:off x="11981" y="7668"/>
              <a:ext cx="907" cy="10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p:sp>
        <p:nvSpPr>
          <p:cNvPr id="2" name="Text Placeholder 1"/>
          <p:cNvSpPr>
            <a:spLocks noGrp="true"/>
          </p:cNvSpPr>
          <p:nvPr>
            <p:ph type="body" idx="1"/>
          </p:nvPr>
        </p:nvSpPr>
        <p:spPr>
          <a:xfrm>
            <a:off x="318135" y="229870"/>
            <a:ext cx="7394575" cy="824230"/>
          </a:xfrm>
        </p:spPr>
        <p:txBody>
          <a:bodyPr/>
          <a:p>
            <a:pPr algn="l"/>
            <a:r>
              <a:rPr lang="en-US" altLang="en-US" sz="3600" b="0">
                <a:solidFill>
                  <a:schemeClr val="bg1"/>
                </a:solidFill>
                <a:latin typeface="Futura Md BT" panose="020B0602020204020303" charset="0"/>
                <a:cs typeface="Futura Md BT" panose="020B0602020204020303" charset="0"/>
              </a:rPr>
              <a:t>SLAM using poles and markers</a:t>
            </a:r>
            <a:endParaRPr lang="en-US" altLang="en-US" sz="3600" b="0">
              <a:solidFill>
                <a:schemeClr val="bg1"/>
              </a:solidFill>
              <a:latin typeface="Futura Md BT" panose="020B0602020204020303" charset="0"/>
              <a:cs typeface="Futura Md BT" panose="020B0602020204020303" charset="0"/>
            </a:endParaRPr>
          </a:p>
        </p:txBody>
      </p:sp>
      <p:pic>
        <p:nvPicPr>
          <p:cNvPr id="10" name="Content Placeholder 9" descr="flipped_marker"/>
          <p:cNvPicPr>
            <a:picLocks noChangeAspect="true"/>
          </p:cNvPicPr>
          <p:nvPr>
            <p:ph sz="half" idx="2"/>
          </p:nvPr>
        </p:nvPicPr>
        <p:blipFill>
          <a:blip r:embed="rId1"/>
          <a:stretch>
            <a:fillRect/>
          </a:stretch>
        </p:blipFill>
        <p:spPr>
          <a:xfrm>
            <a:off x="840105" y="1412240"/>
            <a:ext cx="8443595" cy="4740910"/>
          </a:xfrm>
          <a:prstGeom prst="rect">
            <a:avLst/>
          </a:prstGeom>
        </p:spPr>
      </p:pic>
      <p:sp>
        <p:nvSpPr>
          <p:cNvPr id="11" name="Striped Right Arrow 10"/>
          <p:cNvSpPr/>
          <p:nvPr/>
        </p:nvSpPr>
        <p:spPr>
          <a:xfrm>
            <a:off x="2417445" y="2901950"/>
            <a:ext cx="1543050" cy="179070"/>
          </a:xfrm>
          <a:prstGeom prst="strip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Left Arrow 11"/>
          <p:cNvSpPr/>
          <p:nvPr/>
        </p:nvSpPr>
        <p:spPr>
          <a:xfrm>
            <a:off x="5664200" y="4436745"/>
            <a:ext cx="1223645" cy="215900"/>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3555365" y="3413760"/>
            <a:ext cx="1017270" cy="591185"/>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descr="/home/diego/dev/polimi/thesis/Axes.pngAxes"/>
          <p:cNvPicPr>
            <a:picLocks noChangeAspect="true"/>
          </p:cNvPicPr>
          <p:nvPr/>
        </p:nvPicPr>
        <p:blipFill>
          <a:blip r:embed="rId2"/>
          <a:srcRect/>
          <a:stretch>
            <a:fillRect/>
          </a:stretch>
        </p:blipFill>
        <p:spPr>
          <a:xfrm>
            <a:off x="9284018" y="1054418"/>
            <a:ext cx="2326640" cy="2138680"/>
          </a:xfrm>
          <a:prstGeom prst="rect">
            <a:avLst/>
          </a:prstGeom>
        </p:spPr>
      </p:pic>
      <p:sp>
        <p:nvSpPr>
          <p:cNvPr id="15" name="Rectangle 14"/>
          <p:cNvSpPr/>
          <p:nvPr/>
        </p:nvSpPr>
        <p:spPr>
          <a:xfrm>
            <a:off x="840105" y="1411605"/>
            <a:ext cx="8443595" cy="474218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Slide Number Placeholder 2"/>
          <p:cNvSpPr>
            <a:spLocks noGrp="true"/>
          </p:cNvSpPr>
          <p:nvPr>
            <p:ph type="sldNum" sz="quarter" idx="12"/>
          </p:nvPr>
        </p:nvSpPr>
        <p:spPr/>
        <p:txBody>
          <a:bodyPr/>
          <a:p>
            <a:fld id="{49AE70B2-8BF9-45C0-BB95-33D1B9D3A854}" type="slidenum">
              <a:rPr lang="zh-CN" altLang="en-US" smtClean="0">
                <a:solidFill>
                  <a:schemeClr val="bg1"/>
                </a:solidFill>
                <a:latin typeface="Neutra Text" panose="02000000000000000000" charset="0"/>
                <a:cs typeface="Neutra Text" panose="02000000000000000000" charset="0"/>
              </a:rPr>
            </a:fld>
            <a:endParaRPr lang="zh-CN" altLang="en-US" smtClean="0">
              <a:solidFill>
                <a:schemeClr val="bg1"/>
              </a:solidFill>
              <a:latin typeface="Neutra Text" panose="02000000000000000000" charset="0"/>
              <a:cs typeface="Neutra Text" panose="02000000000000000000"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50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2"/>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grpId="0" nodeType="afterEffect">
                                  <p:stCondLst>
                                    <p:cond delay="50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true"/>
      <p:bldP spid="11" grpId="1" bldLvl="0" animBg="true"/>
      <p:bldP spid="12" grpId="0" bldLvl="0" animBg="true"/>
      <p:bldP spid="12" grpId="1" bldLvl="0" animBg="true"/>
      <p:bldP spid="13" grpId="0" bldLvl="0" animBg="true"/>
      <p:bldP spid="13" grpId="1" bldLvl="0" animBg="true"/>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mc:AlternateContent xmlns:mc="http://schemas.openxmlformats.org/markup-compatibility/2006">
        <mc:Choice xmlns:a14="http://schemas.microsoft.com/office/drawing/2010/main" Requires="a14">
          <p:sp>
            <p:nvSpPr>
              <p:cNvPr id="2" name="Text Placeholder 1"/>
              <p:cNvSpPr>
                <a:spLocks noGrp="true"/>
              </p:cNvSpPr>
              <p:nvPr>
                <p:ph type="body" idx="1"/>
              </p:nvPr>
            </p:nvSpPr>
            <p:spPr>
              <a:xfrm>
                <a:off x="318135" y="445135"/>
                <a:ext cx="7394575" cy="824230"/>
              </a:xfrm>
            </p:spPr>
            <p:txBody>
              <a:bodyPr/>
              <a:p>
                <a:pPr algn="l"/>
                <a14:m>
                  <m:oMath xmlns:m="http://schemas.openxmlformats.org/officeDocument/2006/math">
                    <m:sSubSup>
                      <m:sSubSupPr>
                        <m:ctrlPr>
                          <a:rPr lang="en-US" altLang="en-US" sz="3600" b="0" i="1">
                            <a:solidFill>
                              <a:schemeClr val="bg1"/>
                            </a:solidFill>
                            <a:latin typeface="DejaVu Math TeX Gyre" panose="02000503000000000000" charset="0"/>
                            <a:cs typeface="DejaVu Math TeX Gyre" panose="02000503000000000000" charset="0"/>
                          </a:rPr>
                        </m:ctrlPr>
                      </m:sSubSupPr>
                      <m:e>
                        <m:r>
                          <a:rPr lang="en-US" altLang="en-US" sz="3600" i="1">
                            <a:solidFill>
                              <a:schemeClr val="bg1"/>
                            </a:solidFill>
                            <a:latin typeface="DejaVu Math TeX Gyre" panose="02000503000000000000" charset="0"/>
                            <a:ea typeface="Gubbi" panose="00000400000000000000" charset="0"/>
                            <a:cs typeface="DejaVu Math TeX Gyre" panose="02000503000000000000" charset="0"/>
                          </a:rPr>
                          <m:t>𝜒</m:t>
                        </m:r>
                      </m:e>
                      <m:sub>
                        <m:r>
                          <a:rPr lang="en-US" altLang="en-US" sz="3600" i="1">
                            <a:solidFill>
                              <a:schemeClr val="bg1"/>
                            </a:solidFill>
                            <a:latin typeface="DejaVu Math TeX Gyre" panose="02000503000000000000" charset="0"/>
                            <a:ea typeface="Gubbi" panose="00000400000000000000" charset="0"/>
                            <a:cs typeface="DejaVu Math TeX Gyre" panose="02000503000000000000" charset="0"/>
                          </a:rPr>
                          <m:t>𝛼</m:t>
                        </m:r>
                      </m:sub>
                      <m:sup>
                        <m:r>
                          <a:rPr lang="en-US" altLang="en-US" sz="3600" b="0" i="1">
                            <a:solidFill>
                              <a:schemeClr val="bg1"/>
                            </a:solidFill>
                            <a:latin typeface="DejaVu Math TeX Gyre" panose="02000503000000000000" charset="0"/>
                            <a:ea typeface="Gubbi" panose="00000400000000000000" charset="0"/>
                            <a:cs typeface="DejaVu Math TeX Gyre" panose="02000503000000000000" charset="0"/>
                          </a:rPr>
                          <m:t>2</m:t>
                        </m:r>
                      </m:sup>
                    </m:sSubSup>
                  </m:oMath>
                </a14:m>
                <a:r>
                  <a:rPr lang="en-US" altLang="en-US" sz="3600" b="0">
                    <a:solidFill>
                      <a:schemeClr val="bg1"/>
                    </a:solidFill>
                    <a:latin typeface="Neutra Text" panose="02000000000000000000" charset="0"/>
                    <a:cs typeface="Neutra Text" panose="02000000000000000000" charset="0"/>
                  </a:rPr>
                  <a:t> </a:t>
                </a:r>
                <a:r>
                  <a:rPr lang="en-US" altLang="en-US" sz="3600" b="0">
                    <a:solidFill>
                      <a:schemeClr val="bg1"/>
                    </a:solidFill>
                    <a:latin typeface="Futura Md BT" panose="020B0602020204020303" charset="0"/>
                    <a:cs typeface="Futura Md BT" panose="020B0602020204020303" charset="0"/>
                  </a:rPr>
                  <a:t>threshold</a:t>
                </a:r>
                <a:endParaRPr lang="en-US" altLang="en-US" sz="3600" b="0">
                  <a:solidFill>
                    <a:schemeClr val="bg1"/>
                  </a:solidFill>
                  <a:latin typeface="Futura Md BT" panose="020B0602020204020303" charset="0"/>
                  <a:cs typeface="Futura Md BT" panose="020B0602020204020303" charset="0"/>
                </a:endParaRPr>
              </a:p>
            </p:txBody>
          </p:sp>
        </mc:Choice>
        <mc:Fallback>
          <p:sp>
            <p:nvSpPr>
              <p:cNvPr id="2" name="Text Placeholder 1"/>
              <p:cNvSpPr>
                <a:spLocks noRot="true" noChangeAspect="true" noMove="true" noResize="true" noEditPoints="true" noAdjustHandles="true" noChangeArrowheads="true" noChangeShapeType="true" noTextEdit="true"/>
              </p:cNvSpPr>
              <p:nvPr>
                <p:ph type="body" idx="1"/>
              </p:nvPr>
            </p:nvSpPr>
            <p:spPr>
              <a:xfrm>
                <a:off x="318135" y="445135"/>
                <a:ext cx="7394575" cy="824230"/>
              </a:xfrm>
              <a:blipFill rotWithShape="true">
                <a:blip r:embed="rId1"/>
                <a:stretch>
                  <a:fillRect/>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6" name="Content Placeholder 5"/>
              <p:cNvSpPr>
                <a:spLocks noGrp="true"/>
              </p:cNvSpPr>
              <p:nvPr>
                <p:ph sz="half" idx="2"/>
              </p:nvPr>
            </p:nvSpPr>
            <p:spPr>
              <a:xfrm>
                <a:off x="80010" y="1969135"/>
                <a:ext cx="4803140" cy="3735705"/>
              </a:xfrm>
            </p:spPr>
            <p:txBody>
              <a:bodyPr/>
              <a:p>
                <a:pPr lvl="0" algn="l">
                  <a:lnSpc>
                    <a:spcPct val="100000"/>
                  </a:lnSpc>
                  <a:buFont typeface="Wingdings" panose="05000000000000000000" charset="0"/>
                  <a:buChar char=""/>
                </a:pPr>
                <a:r>
                  <a:rPr lang="en-US" altLang="en-US" sz="2400">
                    <a:solidFill>
                      <a:schemeClr val="bg1"/>
                    </a:solidFill>
                    <a:latin typeface="Neutra Text" panose="02000000000000000000" charset="0"/>
                    <a:cs typeface="Neutra Text" panose="02000000000000000000" charset="0"/>
                  </a:rPr>
                  <a:t>So far, was used a threshold that corresponds to 95% of valid measurements. This means that we assume that the 95% of the observations are valid.</a:t>
                </a:r>
                <a:endParaRPr lang="en-US" altLang="en-US" sz="2400">
                  <a:solidFill>
                    <a:schemeClr val="bg1"/>
                  </a:solidFill>
                  <a:latin typeface="Neutra Text" panose="02000000000000000000" charset="0"/>
                  <a:cs typeface="Neutra Text" panose="02000000000000000000" charset="0"/>
                </a:endParaRPr>
              </a:p>
              <a:p>
                <a:pPr lvl="0" algn="l">
                  <a:lnSpc>
                    <a:spcPct val="100000"/>
                  </a:lnSpc>
                  <a:buFont typeface="Wingdings" panose="05000000000000000000" charset="0"/>
                  <a:buChar char=""/>
                </a:pPr>
                <a:r>
                  <a:rPr lang="en-US" altLang="en-US" sz="2400">
                    <a:solidFill>
                      <a:schemeClr val="bg1"/>
                    </a:solidFill>
                    <a:latin typeface="Neutra Text" panose="02000000000000000000" charset="0"/>
                    <a:cs typeface="Neutra Text" panose="02000000000000000000" charset="0"/>
                  </a:rPr>
                  <a:t>This corresponds to </a:t>
                </a:r>
                <a14:m>
                  <m:oMath xmlns:m="http://schemas.openxmlformats.org/officeDocument/2006/math">
                    <m:r>
                      <a:rPr lang="en-US" altLang="en-US" sz="2400" i="1">
                        <a:solidFill>
                          <a:schemeClr val="bg1"/>
                        </a:solidFill>
                        <a:latin typeface="DejaVu Math TeX Gyre" panose="02000503000000000000" charset="0"/>
                        <a:cs typeface="DejaVu Math TeX Gyre" panose="02000503000000000000" charset="0"/>
                      </a:rPr>
                      <m:t>𝛼</m:t>
                    </m:r>
                    <m:r>
                      <a:rPr lang="en-US" altLang="en-US" sz="2400" i="1">
                        <a:solidFill>
                          <a:schemeClr val="bg1"/>
                        </a:solidFill>
                        <a:latin typeface="DejaVu Math TeX Gyre" panose="02000503000000000000" charset="0"/>
                        <a:cs typeface="DejaVu Math TeX Gyre" panose="02000503000000000000" charset="0"/>
                      </a:rPr>
                      <m:t>=</m:t>
                    </m:r>
                    <m:r>
                      <a:rPr lang="en-US" altLang="en-US" sz="2400" i="1">
                        <a:solidFill>
                          <a:schemeClr val="bg1"/>
                        </a:solidFill>
                        <a:latin typeface="DejaVu Math TeX Gyre" panose="02000503000000000000" charset="0"/>
                        <a:cs typeface="DejaVu Math TeX Gyre" panose="02000503000000000000" charset="0"/>
                      </a:rPr>
                      <m:t>0</m:t>
                    </m:r>
                    <m:r>
                      <a:rPr lang="en-US" altLang="en-US" sz="2400" i="1">
                        <a:solidFill>
                          <a:schemeClr val="bg1"/>
                        </a:solidFill>
                        <a:latin typeface="DejaVu Math TeX Gyre" panose="02000503000000000000" charset="0"/>
                        <a:cs typeface="DejaVu Math TeX Gyre" panose="02000503000000000000" charset="0"/>
                      </a:rPr>
                      <m:t>.</m:t>
                    </m:r>
                    <m:r>
                      <a:rPr lang="en-US" altLang="en-US" sz="2400" i="1">
                        <a:solidFill>
                          <a:schemeClr val="bg1"/>
                        </a:solidFill>
                        <a:latin typeface="DejaVu Math TeX Gyre" panose="02000503000000000000" charset="0"/>
                        <a:cs typeface="DejaVu Math TeX Gyre" panose="02000503000000000000" charset="0"/>
                      </a:rPr>
                      <m:t>05</m:t>
                    </m:r>
                  </m:oMath>
                </a14:m>
                <a:r>
                  <a:rPr lang="en-US" altLang="en-US" sz="2400">
                    <a:solidFill>
                      <a:schemeClr val="bg1"/>
                    </a:solidFill>
                    <a:latin typeface="Neutra Text" panose="02000000000000000000" charset="0"/>
                    <a:cs typeface="Neutra Text" panose="02000000000000000000" charset="0"/>
                  </a:rPr>
                  <a:t>, but this value is the standard one.</a:t>
                </a:r>
                <a:endParaRPr lang="en-US" altLang="en-US" sz="2400">
                  <a:solidFill>
                    <a:schemeClr val="bg1"/>
                  </a:solidFill>
                  <a:latin typeface="Neutra Text" panose="02000000000000000000" charset="0"/>
                  <a:cs typeface="Neutra Text" panose="02000000000000000000" charset="0"/>
                </a:endParaRPr>
              </a:p>
              <a:p>
                <a:pPr lvl="0" algn="l">
                  <a:lnSpc>
                    <a:spcPct val="100000"/>
                  </a:lnSpc>
                  <a:buFont typeface="Wingdings" panose="05000000000000000000" charset="0"/>
                  <a:buChar char=""/>
                </a:pPr>
                <a:r>
                  <a:rPr lang="en-US" altLang="en-US" sz="2400">
                    <a:solidFill>
                      <a:schemeClr val="bg1"/>
                    </a:solidFill>
                    <a:latin typeface="Neutra Text" panose="02000000000000000000" charset="0"/>
                    <a:cs typeface="Neutra Text" panose="02000000000000000000" charset="0"/>
                  </a:rPr>
                  <a:t>What happen with other confidence levels? </a:t>
                </a:r>
                <a:endParaRPr lang="en-US" altLang="en-US" sz="2400">
                  <a:solidFill>
                    <a:schemeClr val="bg1"/>
                  </a:solidFill>
                  <a:latin typeface="Neutra Text" panose="02000000000000000000" charset="0"/>
                  <a:cs typeface="Neutra Text" panose="02000000000000000000" charset="0"/>
                </a:endParaRPr>
              </a:p>
              <a:p>
                <a:pPr lvl="1" algn="l">
                  <a:lnSpc>
                    <a:spcPct val="100000"/>
                  </a:lnSpc>
                  <a:buFont typeface="Wingdings" panose="05000000000000000000" charset="0"/>
                  <a:buChar char=""/>
                </a:pPr>
                <a:r>
                  <a:rPr lang="en-US" altLang="en-US" sz="2100">
                    <a:solidFill>
                      <a:schemeClr val="bg1"/>
                    </a:solidFill>
                    <a:latin typeface="Neutra Text" panose="02000000000000000000" charset="0"/>
                    <a:cs typeface="Neutra Text" panose="02000000000000000000" charset="0"/>
                  </a:rPr>
                  <a:t>For example </a:t>
                </a:r>
                <a14:m>
                  <m:oMath xmlns:m="http://schemas.openxmlformats.org/officeDocument/2006/math">
                    <m:r>
                      <a:rPr lang="en-US" altLang="en-US" sz="2100" i="1">
                        <a:solidFill>
                          <a:schemeClr val="bg1"/>
                        </a:solidFill>
                        <a:latin typeface="DejaVu Math TeX Gyre" panose="02000503000000000000" charset="0"/>
                        <a:cs typeface="DejaVu Math TeX Gyre" panose="02000503000000000000" charset="0"/>
                      </a:rPr>
                      <m:t>𝛼</m:t>
                    </m:r>
                    <m:r>
                      <a:rPr lang="en-US" altLang="en-US" sz="2100" i="1">
                        <a:solidFill>
                          <a:schemeClr val="bg1"/>
                        </a:solidFill>
                        <a:latin typeface="DejaVu Math TeX Gyre" panose="02000503000000000000" charset="0"/>
                        <a:cs typeface="DejaVu Math TeX Gyre" panose="02000503000000000000" charset="0"/>
                      </a:rPr>
                      <m:t>=</m:t>
                    </m:r>
                    <m:r>
                      <a:rPr lang="en-US" altLang="en-US" sz="2100" i="1">
                        <a:solidFill>
                          <a:schemeClr val="bg1"/>
                        </a:solidFill>
                        <a:latin typeface="DejaVu Math TeX Gyre" panose="02000503000000000000" charset="0"/>
                        <a:cs typeface="DejaVu Math TeX Gyre" panose="02000503000000000000" charset="0"/>
                      </a:rPr>
                      <m:t>0</m:t>
                    </m:r>
                    <m:r>
                      <a:rPr lang="en-US" altLang="en-US" sz="2100" i="1">
                        <a:solidFill>
                          <a:schemeClr val="bg1"/>
                        </a:solidFill>
                        <a:latin typeface="DejaVu Math TeX Gyre" panose="02000503000000000000" charset="0"/>
                        <a:cs typeface="DejaVu Math TeX Gyre" panose="02000503000000000000" charset="0"/>
                      </a:rPr>
                      <m:t>.</m:t>
                    </m:r>
                    <m:r>
                      <a:rPr lang="en-US" altLang="en-US" sz="2100" i="1">
                        <a:solidFill>
                          <a:schemeClr val="bg1"/>
                        </a:solidFill>
                        <a:latin typeface="DejaVu Math TeX Gyre" panose="02000503000000000000" charset="0"/>
                        <a:cs typeface="DejaVu Math TeX Gyre" panose="02000503000000000000" charset="0"/>
                      </a:rPr>
                      <m:t>9</m:t>
                    </m:r>
                  </m:oMath>
                </a14:m>
                <a:endParaRPr lang="en-US" altLang="en-US" sz="2100">
                  <a:solidFill>
                    <a:schemeClr val="bg1"/>
                  </a:solidFill>
                  <a:latin typeface="Neutra Text" panose="02000000000000000000" charset="0"/>
                  <a:cs typeface="Neutra Text" panose="02000000000000000000" charset="0"/>
                </a:endParaRPr>
              </a:p>
            </p:txBody>
          </p:sp>
        </mc:Choice>
        <mc:Fallback>
          <p:sp>
            <p:nvSpPr>
              <p:cNvPr id="6" name="Content Placeholder 5"/>
              <p:cNvSpPr>
                <a:spLocks noRot="true" noChangeAspect="true" noMove="true" noResize="true" noEditPoints="true" noAdjustHandles="true" noChangeArrowheads="true" noChangeShapeType="true" noTextEdit="true"/>
              </p:cNvSpPr>
              <p:nvPr>
                <p:ph sz="half" idx="2"/>
              </p:nvPr>
            </p:nvSpPr>
            <p:spPr>
              <a:xfrm>
                <a:off x="80010" y="1969135"/>
                <a:ext cx="4803140" cy="3735705"/>
              </a:xfrm>
              <a:blipFill rotWithShape="true">
                <a:blip r:embed="rId2"/>
                <a:stretch>
                  <a:fillRect b="-3519"/>
                </a:stretch>
              </a:blipFill>
            </p:spPr>
            <p:txBody>
              <a:bodyPr/>
              <a:lstStyle/>
              <a:p>
                <a:r>
                  <a:rPr lang="en-US" altLang="en-US">
                    <a:noFill/>
                  </a:rPr>
                  <a:t> </a:t>
                </a:r>
              </a:p>
            </p:txBody>
          </p:sp>
        </mc:Fallback>
      </mc:AlternateContent>
      <p:pic>
        <p:nvPicPr>
          <p:cNvPr id="5" name="Picture 4" descr="/home/diego/dev/polimi/thesis/thesis_doc/Images/fig24-nees-10-path-discarded-markers.pngfig24-nees-10-path-discarded-markers"/>
          <p:cNvPicPr>
            <a:picLocks noChangeAspect="true"/>
          </p:cNvPicPr>
          <p:nvPr/>
        </p:nvPicPr>
        <p:blipFill>
          <a:blip r:embed="rId3"/>
          <a:srcRect/>
          <a:stretch>
            <a:fillRect/>
          </a:stretch>
        </p:blipFill>
        <p:spPr>
          <a:xfrm>
            <a:off x="4892040" y="675005"/>
            <a:ext cx="7200900" cy="5598795"/>
          </a:xfrm>
          <a:prstGeom prst="rect">
            <a:avLst/>
          </a:prstGeom>
        </p:spPr>
      </p:pic>
      <p:sp>
        <p:nvSpPr>
          <p:cNvPr id="7" name="Slide Number Placeholder 6"/>
          <p:cNvSpPr>
            <a:spLocks noGrp="true"/>
          </p:cNvSpPr>
          <p:nvPr>
            <p:ph type="sldNum" sz="quarter" idx="12"/>
          </p:nvPr>
        </p:nvSpPr>
        <p:spPr/>
        <p:txBody>
          <a:bodyPr/>
          <a:p>
            <a:fld id="{49AE70B2-8BF9-45C0-BB95-33D1B9D3A854}" type="slidenum">
              <a:rPr lang="zh-CN" altLang="en-US" smtClean="0">
                <a:solidFill>
                  <a:schemeClr val="bg1"/>
                </a:solidFill>
                <a:latin typeface="Neutra Text" panose="02000000000000000000" charset="0"/>
                <a:cs typeface="Neutra Text" panose="02000000000000000000" charset="0"/>
              </a:rPr>
            </a:fld>
            <a:endParaRPr lang="zh-CN" altLang="en-US" smtClean="0">
              <a:solidFill>
                <a:schemeClr val="bg1"/>
              </a:solidFill>
              <a:latin typeface="Neutra Text" panose="02000000000000000000" charset="0"/>
              <a:cs typeface="Neutra Text" panose="02000000000000000000" charset="0"/>
            </a:endParaRPr>
          </a:p>
        </p:txBody>
      </p:sp>
      <p:grpSp>
        <p:nvGrpSpPr>
          <p:cNvPr id="10" name="Group 9"/>
          <p:cNvGrpSpPr/>
          <p:nvPr/>
        </p:nvGrpSpPr>
        <p:grpSpPr>
          <a:xfrm>
            <a:off x="7303135" y="1871345"/>
            <a:ext cx="575310" cy="3312160"/>
            <a:chOff x="11981" y="3472"/>
            <a:chExt cx="906" cy="5216"/>
          </a:xfrm>
          <a:gradFill>
            <a:gsLst>
              <a:gs pos="100000">
                <a:srgbClr val="FE4444">
                  <a:alpha val="24000"/>
                </a:srgbClr>
              </a:gs>
              <a:gs pos="100000">
                <a:srgbClr val="832B2B"/>
              </a:gs>
            </a:gsLst>
            <a:lin ang="5400000" scaled="false"/>
          </a:gradFill>
        </p:grpSpPr>
        <p:sp>
          <p:nvSpPr>
            <p:cNvPr id="8" name="Oval 7"/>
            <p:cNvSpPr/>
            <p:nvPr/>
          </p:nvSpPr>
          <p:spPr>
            <a:xfrm>
              <a:off x="11981" y="3472"/>
              <a:ext cx="907" cy="102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Oval 8"/>
            <p:cNvSpPr/>
            <p:nvPr/>
          </p:nvSpPr>
          <p:spPr>
            <a:xfrm>
              <a:off x="11981" y="6080"/>
              <a:ext cx="794" cy="11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11981" y="7668"/>
              <a:ext cx="907" cy="10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12" name="Oval 11"/>
          <p:cNvSpPr/>
          <p:nvPr/>
        </p:nvSpPr>
        <p:spPr>
          <a:xfrm>
            <a:off x="11135995" y="2493010"/>
            <a:ext cx="864235" cy="864235"/>
          </a:xfrm>
          <a:prstGeom prst="ellipse">
            <a:avLst/>
          </a:prstGeom>
          <a:gradFill>
            <a:gsLst>
              <a:gs pos="100000">
                <a:srgbClr val="FE4444">
                  <a:alpha val="24000"/>
                </a:srgbClr>
              </a:gs>
              <a:gs pos="100000">
                <a:srgbClr val="832B2B"/>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true"/>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p:sp>
        <p:nvSpPr>
          <p:cNvPr id="4" name="Title 3"/>
          <p:cNvSpPr>
            <a:spLocks noGrp="true"/>
          </p:cNvSpPr>
          <p:nvPr>
            <p:ph type="title"/>
          </p:nvPr>
        </p:nvSpPr>
        <p:spPr>
          <a:xfrm>
            <a:off x="465455" y="457200"/>
            <a:ext cx="6191885" cy="716915"/>
          </a:xfrm>
        </p:spPr>
        <p:txBody>
          <a:bodyPr anchor="ctr" anchorCtr="false"/>
          <a:p>
            <a:r>
              <a:rPr lang="en-US" sz="3600">
                <a:solidFill>
                  <a:schemeClr val="bg1"/>
                </a:solidFill>
                <a:latin typeface="Futura Md BT" panose="020B0602020204020303" charset="0"/>
                <a:cs typeface="Futura Md BT" panose="020B0602020204020303" charset="0"/>
              </a:rPr>
              <a:t>Leonardo Drone Contest</a:t>
            </a:r>
            <a:endParaRPr lang="en-US" sz="3600">
              <a:solidFill>
                <a:schemeClr val="bg1"/>
              </a:solidFill>
              <a:latin typeface="Futura Md BT" panose="020B0602020204020303" charset="0"/>
              <a:cs typeface="Futura Md BT" panose="020B0602020204020303" charset="0"/>
            </a:endParaRPr>
          </a:p>
        </p:txBody>
      </p:sp>
      <p:pic>
        <p:nvPicPr>
          <p:cNvPr id="7" name="Content Placeholder 6" descr="fig25-contest-env"/>
          <p:cNvPicPr>
            <a:picLocks noChangeAspect="true"/>
          </p:cNvPicPr>
          <p:nvPr>
            <p:ph idx="1"/>
          </p:nvPr>
        </p:nvPicPr>
        <p:blipFill>
          <a:blip r:embed="rId1"/>
          <a:stretch>
            <a:fillRect/>
          </a:stretch>
        </p:blipFill>
        <p:spPr>
          <a:xfrm>
            <a:off x="6903720" y="991870"/>
            <a:ext cx="4938395" cy="4873625"/>
          </a:xfrm>
          <a:prstGeom prst="rect">
            <a:avLst/>
          </a:prstGeom>
        </p:spPr>
      </p:pic>
      <p:sp>
        <p:nvSpPr>
          <p:cNvPr id="6" name="Text Placeholder 5"/>
          <p:cNvSpPr>
            <a:spLocks noGrp="true"/>
          </p:cNvSpPr>
          <p:nvPr>
            <p:ph type="body" sz="half" idx="2"/>
          </p:nvPr>
        </p:nvSpPr>
        <p:spPr>
          <a:xfrm>
            <a:off x="465455" y="2346960"/>
            <a:ext cx="6191885" cy="2164715"/>
          </a:xfrm>
        </p:spPr>
        <p:txBody>
          <a:bodyPr/>
          <a:p>
            <a:pPr marL="342900" indent="-342900">
              <a:lnSpc>
                <a:spcPct val="130000"/>
              </a:lnSpc>
              <a:buFont typeface="Wingdings" panose="05000000000000000000" charset="0"/>
              <a:buChar char=""/>
            </a:pPr>
            <a:r>
              <a:rPr lang="en-US" sz="2400">
                <a:solidFill>
                  <a:schemeClr val="bg1"/>
                </a:solidFill>
                <a:latin typeface="Neutra Text" panose="02000000000000000000" charset="0"/>
                <a:cs typeface="Neutra Text" panose="02000000000000000000" charset="0"/>
              </a:rPr>
              <a:t>No GNSS nor Laser devices</a:t>
            </a:r>
            <a:endParaRPr lang="en-US" sz="2400">
              <a:solidFill>
                <a:schemeClr val="bg1"/>
              </a:solidFill>
              <a:latin typeface="Neutra Text" panose="02000000000000000000" charset="0"/>
              <a:cs typeface="Neutra Text" panose="02000000000000000000" charset="0"/>
            </a:endParaRPr>
          </a:p>
          <a:p>
            <a:pPr marL="342900" indent="-342900">
              <a:lnSpc>
                <a:spcPct val="130000"/>
              </a:lnSpc>
              <a:buFont typeface="Wingdings" panose="05000000000000000000" charset="0"/>
              <a:buChar char=""/>
            </a:pPr>
            <a:r>
              <a:rPr lang="en-US" sz="2400">
                <a:solidFill>
                  <a:schemeClr val="bg1"/>
                </a:solidFill>
                <a:latin typeface="Neutra Text" panose="02000000000000000000" charset="0"/>
                <a:cs typeface="Neutra Text" panose="02000000000000000000" charset="0"/>
              </a:rPr>
              <a:t>Obstacles have at most 3 mts height with passages of at least 1 mt</a:t>
            </a:r>
            <a:endParaRPr lang="en-US" sz="2400">
              <a:solidFill>
                <a:schemeClr val="bg1"/>
              </a:solidFill>
              <a:latin typeface="Neutra Text" panose="02000000000000000000" charset="0"/>
              <a:cs typeface="Neutra Text" panose="02000000000000000000" charset="0"/>
            </a:endParaRPr>
          </a:p>
          <a:p>
            <a:pPr marL="342900" indent="-342900">
              <a:lnSpc>
                <a:spcPct val="130000"/>
              </a:lnSpc>
              <a:buFont typeface="Wingdings" panose="05000000000000000000" charset="0"/>
              <a:buChar char=""/>
            </a:pPr>
            <a:r>
              <a:rPr lang="en-US" sz="2400">
                <a:solidFill>
                  <a:schemeClr val="bg1"/>
                </a:solidFill>
                <a:latin typeface="Neutra Text" panose="02000000000000000000" charset="0"/>
                <a:cs typeface="Neutra Text" panose="02000000000000000000" charset="0"/>
              </a:rPr>
              <a:t>Landmarks: colored poles and QR markers</a:t>
            </a:r>
            <a:endParaRPr lang="en-US" sz="2400">
              <a:solidFill>
                <a:schemeClr val="bg1"/>
              </a:solidFill>
              <a:latin typeface="Neutra Text" panose="02000000000000000000" charset="0"/>
              <a:cs typeface="Neutra Text" panose="02000000000000000000" charset="0"/>
            </a:endParaRPr>
          </a:p>
        </p:txBody>
      </p:sp>
      <p:sp>
        <p:nvSpPr>
          <p:cNvPr id="2" name="Slide Number Placeholder 1"/>
          <p:cNvSpPr>
            <a:spLocks noGrp="true"/>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C4527FD-C22F-4528-B2BB-24ACAEFD76BE}" type="slidenum">
              <a:rPr kumimoji="0" lang="en-US" altLang="zh-CN" sz="1400" b="0" i="0" u="none" strike="noStrike" kern="1200" cap="none" spc="0" normalizeH="0" baseline="0" noProof="0" smtClean="0">
                <a:ln>
                  <a:noFill/>
                </a:ln>
                <a:solidFill>
                  <a:schemeClr val="bg1"/>
                </a:solidFill>
                <a:effectLst/>
                <a:uLnTx/>
                <a:uFillTx/>
                <a:latin typeface="Neutra Text" panose="02000000000000000000" charset="0"/>
                <a:ea typeface="Droid Sans Fallback" panose="020B0502000000000001" charset="-122"/>
                <a:cs typeface="Neutra Text" panose="02000000000000000000" charset="0"/>
              </a:rPr>
            </a:fld>
            <a:endParaRPr kumimoji="0" lang="en-US" altLang="zh-CN" sz="1400" b="0" i="0" u="none" strike="noStrike" kern="1200" cap="none" spc="0" normalizeH="0" baseline="0" noProof="0" smtClean="0">
              <a:ln>
                <a:noFill/>
              </a:ln>
              <a:solidFill>
                <a:schemeClr val="bg1"/>
              </a:solidFill>
              <a:effectLst/>
              <a:uLnTx/>
              <a:uFillTx/>
              <a:latin typeface="Neutra Text" panose="02000000000000000000" charset="0"/>
              <a:ea typeface="Droid Sans Fallback" panose="020B0502000000000001" charset="-122"/>
              <a:cs typeface="Neutra Text" panose="02000000000000000000" charset="0"/>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p:sp>
        <p:nvSpPr>
          <p:cNvPr id="2" name="Text Placeholder 1"/>
          <p:cNvSpPr>
            <a:spLocks noGrp="true"/>
          </p:cNvSpPr>
          <p:nvPr>
            <p:ph type="body" idx="1"/>
          </p:nvPr>
        </p:nvSpPr>
        <p:spPr>
          <a:xfrm>
            <a:off x="318135" y="445135"/>
            <a:ext cx="7394575" cy="824230"/>
          </a:xfrm>
        </p:spPr>
        <p:txBody>
          <a:bodyPr/>
          <a:p>
            <a:pPr algn="l"/>
            <a:r>
              <a:rPr lang="en-US" sz="3600" b="0">
                <a:solidFill>
                  <a:schemeClr val="bg1"/>
                </a:solidFill>
                <a:latin typeface="Futura Md BT" panose="020B0602020204020303" charset="0"/>
                <a:cs typeface="Futura Md BT" panose="020B0602020204020303" charset="0"/>
              </a:rPr>
              <a:t>NEES test influence</a:t>
            </a:r>
            <a:endParaRPr lang="en-US" sz="3600" b="0">
              <a:solidFill>
                <a:schemeClr val="bg1"/>
              </a:solidFill>
              <a:latin typeface="Futura Md BT" panose="020B0602020204020303" charset="0"/>
              <a:cs typeface="Futura Md BT" panose="020B0602020204020303" charset="0"/>
            </a:endParaRPr>
          </a:p>
        </p:txBody>
      </p:sp>
      <p:sp>
        <p:nvSpPr>
          <p:cNvPr id="6" name="Content Placeholder 5"/>
          <p:cNvSpPr>
            <a:spLocks noGrp="true"/>
          </p:cNvSpPr>
          <p:nvPr>
            <p:ph sz="half" idx="2"/>
          </p:nvPr>
        </p:nvSpPr>
        <p:spPr>
          <a:xfrm>
            <a:off x="318135" y="3153410"/>
            <a:ext cx="4808220" cy="558800"/>
          </a:xfrm>
        </p:spPr>
        <p:txBody>
          <a:bodyPr/>
          <a:p>
            <a:pPr marL="0" lvl="0" indent="0" algn="l">
              <a:lnSpc>
                <a:spcPct val="100000"/>
              </a:lnSpc>
              <a:buFont typeface="Wingdings" panose="05000000000000000000" charset="0"/>
              <a:buNone/>
            </a:pPr>
            <a:r>
              <a:rPr lang="en-US" altLang="en-US" sz="2400">
                <a:solidFill>
                  <a:schemeClr val="bg1"/>
                </a:solidFill>
                <a:latin typeface="Neutra Text" panose="02000000000000000000" charset="0"/>
                <a:cs typeface="Neutra Text" panose="02000000000000000000" charset="0"/>
              </a:rPr>
              <a:t>What happen if no NEES test is used?</a:t>
            </a:r>
            <a:endParaRPr lang="en-US" altLang="en-US" sz="2400">
              <a:solidFill>
                <a:schemeClr val="bg1"/>
              </a:solidFill>
              <a:latin typeface="Neutra Text" panose="02000000000000000000" charset="0"/>
              <a:cs typeface="Neutra Text" panose="02000000000000000000" charset="0"/>
            </a:endParaRPr>
          </a:p>
        </p:txBody>
      </p:sp>
      <p:pic>
        <p:nvPicPr>
          <p:cNvPr id="5" name="Picture 4" descr="/home/diego/dev/polimi/thesis/thesis_doc/Images/fig24-no-nees-test.pngfig24-no-nees-test"/>
          <p:cNvPicPr>
            <a:picLocks noChangeAspect="true"/>
          </p:cNvPicPr>
          <p:nvPr/>
        </p:nvPicPr>
        <p:blipFill>
          <a:blip r:embed="rId1"/>
          <a:srcRect/>
          <a:stretch>
            <a:fillRect/>
          </a:stretch>
        </p:blipFill>
        <p:spPr>
          <a:xfrm>
            <a:off x="4911725" y="561975"/>
            <a:ext cx="6928485" cy="6036310"/>
          </a:xfrm>
          <a:prstGeom prst="rect">
            <a:avLst/>
          </a:prstGeom>
        </p:spPr>
      </p:pic>
      <p:sp>
        <p:nvSpPr>
          <p:cNvPr id="3" name="Slide Number Placeholder 2"/>
          <p:cNvSpPr>
            <a:spLocks noGrp="true"/>
          </p:cNvSpPr>
          <p:nvPr>
            <p:ph type="sldNum" sz="quarter" idx="12"/>
          </p:nvPr>
        </p:nvSpPr>
        <p:spPr/>
        <p:txBody>
          <a:bodyPr/>
          <a:p>
            <a:fld id="{49AE70B2-8BF9-45C0-BB95-33D1B9D3A854}" type="slidenum">
              <a:rPr lang="zh-CN" altLang="en-US" smtClean="0">
                <a:latin typeface="Neutra Text" panose="02000000000000000000" charset="0"/>
                <a:cs typeface="Neutra Text" panose="02000000000000000000" charset="0"/>
              </a:rPr>
            </a:fld>
            <a:endParaRPr lang="zh-CN" altLang="en-US" smtClean="0">
              <a:latin typeface="Neutra Text" panose="02000000000000000000" charset="0"/>
              <a:cs typeface="Neutra Text" panose="02000000000000000000"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p:sp>
        <p:nvSpPr>
          <p:cNvPr id="2" name="Text Placeholder 1"/>
          <p:cNvSpPr>
            <a:spLocks noGrp="true"/>
          </p:cNvSpPr>
          <p:nvPr>
            <p:ph type="body" idx="1"/>
          </p:nvPr>
        </p:nvSpPr>
        <p:spPr>
          <a:xfrm>
            <a:off x="307975" y="434975"/>
            <a:ext cx="11542395" cy="824230"/>
          </a:xfrm>
        </p:spPr>
        <p:txBody>
          <a:bodyPr/>
          <a:p>
            <a:pPr algn="l"/>
            <a:r>
              <a:rPr lang="en-US" altLang="en-US" sz="3600" b="0">
                <a:solidFill>
                  <a:schemeClr val="bg1"/>
                </a:solidFill>
                <a:latin typeface="Futura Md BT" panose="020B0602020204020303" charset="0"/>
                <a:cs typeface="Futura Md BT" panose="020B0602020204020303" charset="0"/>
              </a:rPr>
              <a:t>Distance between real and estimated poses</a:t>
            </a:r>
            <a:endParaRPr lang="en-US" altLang="en-US" sz="3600" b="0">
              <a:solidFill>
                <a:schemeClr val="bg1"/>
              </a:solidFill>
              <a:latin typeface="Futura Md BT" panose="020B0602020204020303" charset="0"/>
              <a:cs typeface="Futura Md BT" panose="020B0602020204020303" charset="0"/>
            </a:endParaRPr>
          </a:p>
        </p:txBody>
      </p:sp>
      <p:sp>
        <p:nvSpPr>
          <p:cNvPr id="6" name="Content Placeholder 5"/>
          <p:cNvSpPr>
            <a:spLocks noGrp="true"/>
          </p:cNvSpPr>
          <p:nvPr>
            <p:ph sz="half" idx="2"/>
          </p:nvPr>
        </p:nvSpPr>
        <p:spPr>
          <a:xfrm>
            <a:off x="323215" y="2444750"/>
            <a:ext cx="5329555" cy="1520190"/>
          </a:xfrm>
        </p:spPr>
        <p:txBody>
          <a:bodyPr/>
          <a:p>
            <a:pPr marL="0" lvl="0" indent="0" algn="l">
              <a:lnSpc>
                <a:spcPct val="100000"/>
              </a:lnSpc>
              <a:buFont typeface="Wingdings" panose="05000000000000000000" charset="0"/>
              <a:buNone/>
            </a:pPr>
            <a:r>
              <a:rPr lang="en-US" altLang="en-US" sz="2400">
                <a:solidFill>
                  <a:schemeClr val="bg1"/>
                </a:solidFill>
                <a:latin typeface="Neutra Text" panose="02000000000000000000" charset="0"/>
                <a:cs typeface="Neutra Text" panose="02000000000000000000" charset="0"/>
              </a:rPr>
              <a:t>Measures the distance between the true position of markers and the one estimated by the algorithm in a context of real observations, both for markers and poles.</a:t>
            </a:r>
            <a:endParaRPr lang="en-US" altLang="en-US" sz="2400">
              <a:solidFill>
                <a:schemeClr val="bg1"/>
              </a:solidFill>
              <a:latin typeface="Neutra Text" panose="02000000000000000000" charset="0"/>
              <a:cs typeface="Neutra Text" panose="02000000000000000000" charset="0"/>
            </a:endParaRPr>
          </a:p>
        </p:txBody>
      </p:sp>
      <mc:AlternateContent xmlns:mc="http://schemas.openxmlformats.org/markup-compatibility/2006" xmlns:a14="http://schemas.microsoft.com/office/drawing/2010/main">
        <mc:Choice Requires="a14">
          <p:graphicFrame>
            <p:nvGraphicFramePr>
              <p:cNvPr id="3" name="Table 2"/>
              <p:cNvGraphicFramePr/>
              <p:nvPr/>
            </p:nvGraphicFramePr>
            <p:xfrm>
              <a:off x="5694045" y="1935480"/>
              <a:ext cx="6318885" cy="3048000"/>
            </p:xfrm>
            <a:graphic>
              <a:graphicData uri="http://schemas.openxmlformats.org/drawingml/2006/table">
                <a:tbl>
                  <a:tblPr firstRow="true" bandRow="true">
                    <a:tableStyleId>{5C22544A-7EE6-4342-B048-85BDC9FD1C3A}</a:tableStyleId>
                  </a:tblPr>
                  <a:tblGrid>
                    <a:gridCol w="1188720"/>
                    <a:gridCol w="3293110"/>
                    <a:gridCol w="1837055"/>
                  </a:tblGrid>
                  <a:tr h="381000">
                    <a:tc>
                      <a:txBody>
                        <a:bodyPr/>
                        <a:p>
                          <a:pPr algn="ctr">
                            <a:buNone/>
                          </a:pPr>
                          <a:r>
                            <a:rPr lang="en-US" altLang="en-US" b="0">
                              <a:latin typeface="Futura Bk BT" panose="020B0502020204020303" charset="0"/>
                              <a:cs typeface="Futura Bk BT" panose="020B0502020204020303" charset="0"/>
                            </a:rPr>
                            <a:t>Marker ID</a:t>
                          </a:r>
                          <a:endParaRPr lang="en-US" altLang="en-US" b="0">
                            <a:latin typeface="Futura Bk BT" panose="020B0502020204020303" charset="0"/>
                            <a:cs typeface="Futura Bk BT" panose="020B0502020204020303" charset="0"/>
                          </a:endParaRPr>
                        </a:p>
                      </a:txBody>
                      <a:tcPr>
                        <a:solidFill>
                          <a:schemeClr val="accent3">
                            <a:lumMod val="50000"/>
                          </a:schemeClr>
                        </a:solidFill>
                      </a:tcPr>
                    </a:tc>
                    <a:tc>
                      <a:txBody>
                        <a:bodyPr/>
                        <a:p>
                          <a:pPr algn="ctr">
                            <a:buNone/>
                          </a:pPr>
                          <a:r>
                            <a:rPr lang="en-US" altLang="en-US" b="0">
                              <a:latin typeface="Futura Bk BT" panose="020B0502020204020303" charset="0"/>
                              <a:cs typeface="Futura Bk BT" panose="020B0502020204020303" charset="0"/>
                            </a:rPr>
                            <a:t>Euclidean distance (in meters)</a:t>
                          </a:r>
                          <a:endParaRPr lang="en-US" altLang="en-US" b="0">
                            <a:latin typeface="Futura Bk BT" panose="020B0502020204020303" charset="0"/>
                            <a:cs typeface="Futura Bk BT" panose="020B0502020204020303" charset="0"/>
                          </a:endParaRPr>
                        </a:p>
                      </a:txBody>
                      <a:tcPr>
                        <a:solidFill>
                          <a:schemeClr val="accent3">
                            <a:lumMod val="50000"/>
                          </a:schemeClr>
                        </a:solidFill>
                      </a:tcPr>
                    </a:tc>
                    <a:tc>
                      <a:txBody>
                        <a:bodyPr/>
                        <a:p>
                          <a:pPr algn="ctr">
                            <a:buNone/>
                          </a:pPr>
                          <a14:m>
                            <m:oMath xmlns:m="http://schemas.openxmlformats.org/officeDocument/2006/math">
                              <m:r>
                                <a:rPr lang="en-US" b="0">
                                  <a:latin typeface="DejaVu Math TeX Gyre" panose="02000503000000000000" charset="0"/>
                                  <a:ea typeface="Gubbi" panose="00000400000000000000" charset="0"/>
                                  <a:cs typeface="DejaVu Math TeX Gyre" panose="02000503000000000000" charset="0"/>
                                </a:rPr>
                                <m:t>𝜓</m:t>
                              </m:r>
                            </m:oMath>
                          </a14:m>
                          <a:r>
                            <a:rPr lang="en-US" b="0">
                              <a:latin typeface="Futura Bk BT" panose="020B0502020204020303" charset="0"/>
                            </a:rPr>
                            <a:t> </a:t>
                          </a:r>
                          <a:r>
                            <a:rPr lang="en-US" altLang="en-US" b="0">
                              <a:latin typeface="Futura Bk BT" panose="020B0502020204020303" charset="0"/>
                            </a:rPr>
                            <a:t>(in radians)</a:t>
                          </a:r>
                          <a:endParaRPr lang="en-US" altLang="en-US" b="0">
                            <a:latin typeface="Futura Bk BT" panose="020B0502020204020303" charset="0"/>
                          </a:endParaRPr>
                        </a:p>
                      </a:txBody>
                      <a:tcPr>
                        <a:solidFill>
                          <a:schemeClr val="accent3">
                            <a:lumMod val="50000"/>
                          </a:schemeClr>
                        </a:solidFill>
                      </a:tcPr>
                    </a:tc>
                  </a:tr>
                  <a:tr h="381000">
                    <a:tc>
                      <a:txBody>
                        <a:bodyPr/>
                        <a:p>
                          <a:pPr algn="ctr">
                            <a:buNone/>
                          </a:pPr>
                          <a:r>
                            <a:rPr lang="en-US" altLang="en-US">
                              <a:latin typeface="Neutra Text" panose="02000000000000000000" charset="0"/>
                              <a:cs typeface="Neutra Text" panose="02000000000000000000" charset="0"/>
                            </a:rPr>
                            <a:t>0</a:t>
                          </a:r>
                          <a:endParaRPr lang="en-US" altLang="en-US">
                            <a:latin typeface="Neutra Text" panose="02000000000000000000" charset="0"/>
                            <a:cs typeface="Neutra Text" panose="02000000000000000000" charset="0"/>
                          </a:endParaRPr>
                        </a:p>
                      </a:txBody>
                      <a:tcPr>
                        <a:solidFill>
                          <a:schemeClr val="accent5">
                            <a:lumMod val="40000"/>
                            <a:lumOff val="60000"/>
                          </a:schemeClr>
                        </a:solidFill>
                      </a:tcPr>
                    </a:tc>
                    <a:tc>
                      <a:txBody>
                        <a:bodyPr/>
                        <a:p>
                          <a:pPr algn="ctr">
                            <a:buNone/>
                          </a:pPr>
                          <a:r>
                            <a:rPr lang="en-US" altLang="en-US">
                              <a:latin typeface="Neutra Text" panose="02000000000000000000" charset="0"/>
                              <a:cs typeface="Neutra Text" panose="02000000000000000000" charset="0"/>
                            </a:rPr>
                            <a:t>0.076</a:t>
                          </a:r>
                          <a:endParaRPr lang="en-US" altLang="en-US">
                            <a:latin typeface="Neutra Text" panose="02000000000000000000" charset="0"/>
                            <a:cs typeface="Neutra Text" panose="02000000000000000000" charset="0"/>
                          </a:endParaRPr>
                        </a:p>
                      </a:txBody>
                      <a:tcPr>
                        <a:solidFill>
                          <a:schemeClr val="accent5">
                            <a:lumMod val="40000"/>
                            <a:lumOff val="60000"/>
                          </a:schemeClr>
                        </a:solidFill>
                      </a:tcPr>
                    </a:tc>
                    <a:tc>
                      <a:txBody>
                        <a:bodyPr/>
                        <a:p>
                          <a:pPr algn="ctr">
                            <a:buNone/>
                          </a:pPr>
                          <a:r>
                            <a:rPr lang="en-US" altLang="en-US">
                              <a:latin typeface="Neutra Text" panose="02000000000000000000" charset="0"/>
                              <a:cs typeface="Neutra Text" panose="02000000000000000000" charset="0"/>
                            </a:rPr>
                            <a:t>0.034</a:t>
                          </a:r>
                          <a:endParaRPr lang="en-US" altLang="en-US">
                            <a:latin typeface="Neutra Text" panose="02000000000000000000" charset="0"/>
                            <a:cs typeface="Neutra Text" panose="02000000000000000000" charset="0"/>
                          </a:endParaRPr>
                        </a:p>
                      </a:txBody>
                      <a:tcPr>
                        <a:solidFill>
                          <a:schemeClr val="accent5">
                            <a:lumMod val="40000"/>
                            <a:lumOff val="60000"/>
                          </a:schemeClr>
                        </a:solidFill>
                      </a:tcPr>
                    </a:tc>
                  </a:tr>
                  <a:tr h="381000">
                    <a:tc>
                      <a:txBody>
                        <a:bodyPr/>
                        <a:p>
                          <a:pPr algn="ctr">
                            <a:buNone/>
                          </a:pPr>
                          <a:r>
                            <a:rPr lang="en-US" altLang="en-US">
                              <a:latin typeface="Neutra Text" panose="02000000000000000000" charset="0"/>
                              <a:cs typeface="Neutra Text" panose="02000000000000000000" charset="0"/>
                            </a:rPr>
                            <a:t>1</a:t>
                          </a:r>
                          <a:endParaRPr lang="en-US" altLang="en-US">
                            <a:latin typeface="Neutra Text" panose="02000000000000000000" charset="0"/>
                            <a:cs typeface="Neutra Text" panose="02000000000000000000" charset="0"/>
                          </a:endParaRPr>
                        </a:p>
                      </a:txBody>
                      <a:tcPr>
                        <a:solidFill>
                          <a:schemeClr val="accent5">
                            <a:lumMod val="20000"/>
                            <a:lumOff val="80000"/>
                          </a:schemeClr>
                        </a:solidFill>
                      </a:tcPr>
                    </a:tc>
                    <a:tc>
                      <a:txBody>
                        <a:bodyPr/>
                        <a:p>
                          <a:pPr algn="ctr">
                            <a:buNone/>
                          </a:pPr>
                          <a:r>
                            <a:rPr lang="en-US" altLang="en-US">
                              <a:latin typeface="Neutra Text" panose="02000000000000000000" charset="0"/>
                              <a:cs typeface="Neutra Text" panose="02000000000000000000" charset="0"/>
                            </a:rPr>
                            <a:t>0.186</a:t>
                          </a:r>
                          <a:endParaRPr lang="en-US" altLang="en-US">
                            <a:latin typeface="Neutra Text" panose="02000000000000000000" charset="0"/>
                            <a:cs typeface="Neutra Text" panose="02000000000000000000" charset="0"/>
                          </a:endParaRPr>
                        </a:p>
                      </a:txBody>
                      <a:tcPr>
                        <a:solidFill>
                          <a:schemeClr val="accent5">
                            <a:lumMod val="20000"/>
                            <a:lumOff val="80000"/>
                          </a:schemeClr>
                        </a:solidFill>
                      </a:tcPr>
                    </a:tc>
                    <a:tc>
                      <a:txBody>
                        <a:bodyPr/>
                        <a:p>
                          <a:pPr algn="ctr">
                            <a:buNone/>
                          </a:pPr>
                          <a:r>
                            <a:rPr lang="en-US" altLang="en-US">
                              <a:latin typeface="Neutra Text" panose="02000000000000000000" charset="0"/>
                              <a:cs typeface="Neutra Text" panose="02000000000000000000" charset="0"/>
                            </a:rPr>
                            <a:t>0.052</a:t>
                          </a:r>
                          <a:endParaRPr lang="en-US" altLang="en-US">
                            <a:latin typeface="Neutra Text" panose="02000000000000000000" charset="0"/>
                            <a:cs typeface="Neutra Text" panose="02000000000000000000" charset="0"/>
                          </a:endParaRPr>
                        </a:p>
                      </a:txBody>
                      <a:tcPr>
                        <a:solidFill>
                          <a:schemeClr val="accent5">
                            <a:lumMod val="20000"/>
                            <a:lumOff val="80000"/>
                          </a:schemeClr>
                        </a:solidFill>
                      </a:tcPr>
                    </a:tc>
                  </a:tr>
                  <a:tr h="381000">
                    <a:tc>
                      <a:txBody>
                        <a:bodyPr/>
                        <a:p>
                          <a:pPr algn="ctr">
                            <a:buNone/>
                          </a:pPr>
                          <a:r>
                            <a:rPr lang="en-US" altLang="en-US">
                              <a:latin typeface="Neutra Text" panose="02000000000000000000" charset="0"/>
                              <a:cs typeface="Neutra Text" panose="02000000000000000000" charset="0"/>
                            </a:rPr>
                            <a:t>4</a:t>
                          </a:r>
                          <a:endParaRPr lang="en-US" altLang="en-US">
                            <a:latin typeface="Neutra Text" panose="02000000000000000000" charset="0"/>
                            <a:cs typeface="Neutra Text" panose="02000000000000000000" charset="0"/>
                          </a:endParaRPr>
                        </a:p>
                      </a:txBody>
                      <a:tcPr>
                        <a:solidFill>
                          <a:schemeClr val="accent5">
                            <a:lumMod val="40000"/>
                            <a:lumOff val="60000"/>
                          </a:schemeClr>
                        </a:solidFill>
                      </a:tcPr>
                    </a:tc>
                    <a:tc>
                      <a:txBody>
                        <a:bodyPr/>
                        <a:p>
                          <a:pPr algn="ctr">
                            <a:buNone/>
                          </a:pPr>
                          <a:r>
                            <a:rPr lang="en-US" altLang="en-US">
                              <a:latin typeface="Neutra Text" panose="02000000000000000000" charset="0"/>
                              <a:cs typeface="Neutra Text" panose="02000000000000000000" charset="0"/>
                            </a:rPr>
                            <a:t>0.119</a:t>
                          </a:r>
                          <a:endParaRPr lang="en-US" altLang="en-US">
                            <a:latin typeface="Neutra Text" panose="02000000000000000000" charset="0"/>
                            <a:cs typeface="Neutra Text" panose="02000000000000000000" charset="0"/>
                          </a:endParaRPr>
                        </a:p>
                      </a:txBody>
                      <a:tcPr>
                        <a:solidFill>
                          <a:schemeClr val="accent5">
                            <a:lumMod val="40000"/>
                            <a:lumOff val="60000"/>
                          </a:schemeClr>
                        </a:solidFill>
                      </a:tcPr>
                    </a:tc>
                    <a:tc>
                      <a:txBody>
                        <a:bodyPr/>
                        <a:p>
                          <a:pPr algn="ctr">
                            <a:buNone/>
                          </a:pPr>
                          <a:r>
                            <a:rPr lang="en-US" altLang="en-US">
                              <a:latin typeface="Neutra Text" panose="02000000000000000000" charset="0"/>
                              <a:cs typeface="Neutra Text" panose="02000000000000000000" charset="0"/>
                            </a:rPr>
                            <a:t>0.055</a:t>
                          </a:r>
                          <a:endParaRPr lang="en-US" altLang="en-US">
                            <a:latin typeface="Neutra Text" panose="02000000000000000000" charset="0"/>
                            <a:cs typeface="Neutra Text" panose="02000000000000000000" charset="0"/>
                          </a:endParaRPr>
                        </a:p>
                      </a:txBody>
                      <a:tcPr>
                        <a:solidFill>
                          <a:schemeClr val="accent5">
                            <a:lumMod val="40000"/>
                            <a:lumOff val="60000"/>
                          </a:schemeClr>
                        </a:solidFill>
                      </a:tcPr>
                    </a:tc>
                  </a:tr>
                  <a:tr h="381000">
                    <a:tc>
                      <a:txBody>
                        <a:bodyPr/>
                        <a:p>
                          <a:pPr algn="ctr">
                            <a:buNone/>
                          </a:pPr>
                          <a:r>
                            <a:rPr lang="en-US" altLang="en-US">
                              <a:latin typeface="Neutra Text" panose="02000000000000000000" charset="0"/>
                              <a:cs typeface="Neutra Text" panose="02000000000000000000" charset="0"/>
                            </a:rPr>
                            <a:t>5</a:t>
                          </a:r>
                          <a:endParaRPr lang="en-US" altLang="en-US">
                            <a:latin typeface="Neutra Text" panose="02000000000000000000" charset="0"/>
                            <a:cs typeface="Neutra Text" panose="02000000000000000000" charset="0"/>
                          </a:endParaRPr>
                        </a:p>
                      </a:txBody>
                      <a:tcPr>
                        <a:solidFill>
                          <a:schemeClr val="accent5">
                            <a:lumMod val="20000"/>
                            <a:lumOff val="80000"/>
                          </a:schemeClr>
                        </a:solidFill>
                      </a:tcPr>
                    </a:tc>
                    <a:tc>
                      <a:txBody>
                        <a:bodyPr/>
                        <a:p>
                          <a:pPr algn="ctr">
                            <a:buNone/>
                          </a:pPr>
                          <a:r>
                            <a:rPr lang="en-US" altLang="en-US">
                              <a:latin typeface="Neutra Text" panose="02000000000000000000" charset="0"/>
                              <a:cs typeface="Neutra Text" panose="02000000000000000000" charset="0"/>
                            </a:rPr>
                            <a:t>0.155</a:t>
                          </a:r>
                          <a:endParaRPr lang="en-US" altLang="en-US">
                            <a:latin typeface="Neutra Text" panose="02000000000000000000" charset="0"/>
                            <a:cs typeface="Neutra Text" panose="02000000000000000000" charset="0"/>
                          </a:endParaRPr>
                        </a:p>
                      </a:txBody>
                      <a:tcPr>
                        <a:solidFill>
                          <a:schemeClr val="accent5">
                            <a:lumMod val="20000"/>
                            <a:lumOff val="80000"/>
                          </a:schemeClr>
                        </a:solidFill>
                      </a:tcPr>
                    </a:tc>
                    <a:tc>
                      <a:txBody>
                        <a:bodyPr/>
                        <a:p>
                          <a:pPr algn="ctr">
                            <a:buNone/>
                          </a:pPr>
                          <a:r>
                            <a:rPr lang="en-US" altLang="en-US">
                              <a:latin typeface="Neutra Text" panose="02000000000000000000" charset="0"/>
                              <a:cs typeface="Neutra Text" panose="02000000000000000000" charset="0"/>
                            </a:rPr>
                            <a:t>0.013</a:t>
                          </a:r>
                          <a:endParaRPr lang="en-US" altLang="en-US">
                            <a:latin typeface="Neutra Text" panose="02000000000000000000" charset="0"/>
                            <a:cs typeface="Neutra Text" panose="02000000000000000000" charset="0"/>
                          </a:endParaRPr>
                        </a:p>
                      </a:txBody>
                      <a:tcPr>
                        <a:solidFill>
                          <a:schemeClr val="accent5">
                            <a:lumMod val="20000"/>
                            <a:lumOff val="80000"/>
                          </a:schemeClr>
                        </a:solidFill>
                      </a:tcPr>
                    </a:tc>
                  </a:tr>
                  <a:tr h="381000">
                    <a:tc>
                      <a:txBody>
                        <a:bodyPr/>
                        <a:p>
                          <a:pPr algn="ctr">
                            <a:buNone/>
                          </a:pPr>
                          <a:r>
                            <a:rPr lang="en-US" altLang="en-US">
                              <a:latin typeface="Neutra Text" panose="02000000000000000000" charset="0"/>
                              <a:cs typeface="Neutra Text" panose="02000000000000000000" charset="0"/>
                            </a:rPr>
                            <a:t>Min.</a:t>
                          </a:r>
                          <a:endParaRPr lang="en-US" altLang="en-US">
                            <a:latin typeface="Neutra Text" panose="02000000000000000000" charset="0"/>
                            <a:cs typeface="Neutra Text" panose="02000000000000000000" charset="0"/>
                          </a:endParaRPr>
                        </a:p>
                      </a:txBody>
                      <a:tcPr>
                        <a:solidFill>
                          <a:schemeClr val="accent5">
                            <a:lumMod val="40000"/>
                            <a:lumOff val="60000"/>
                          </a:schemeClr>
                        </a:solidFill>
                      </a:tcPr>
                    </a:tc>
                    <a:tc>
                      <a:txBody>
                        <a:bodyPr/>
                        <a:p>
                          <a:pPr algn="ctr">
                            <a:buNone/>
                          </a:pPr>
                          <a:r>
                            <a:rPr lang="en-US" altLang="en-US">
                              <a:latin typeface="Neutra Text" panose="02000000000000000000" charset="0"/>
                              <a:cs typeface="Neutra Text" panose="02000000000000000000" charset="0"/>
                            </a:rPr>
                            <a:t>0.076</a:t>
                          </a:r>
                          <a:endParaRPr lang="en-US" altLang="en-US">
                            <a:latin typeface="Neutra Text" panose="02000000000000000000" charset="0"/>
                            <a:cs typeface="Neutra Text" panose="02000000000000000000" charset="0"/>
                          </a:endParaRPr>
                        </a:p>
                      </a:txBody>
                      <a:tcPr>
                        <a:solidFill>
                          <a:schemeClr val="accent5">
                            <a:lumMod val="40000"/>
                            <a:lumOff val="60000"/>
                          </a:schemeClr>
                        </a:solidFill>
                      </a:tcPr>
                    </a:tc>
                    <a:tc>
                      <a:txBody>
                        <a:bodyPr/>
                        <a:p>
                          <a:pPr algn="ctr">
                            <a:buNone/>
                          </a:pPr>
                          <a:r>
                            <a:rPr lang="en-US" altLang="en-US">
                              <a:latin typeface="Neutra Text" panose="02000000000000000000" charset="0"/>
                              <a:cs typeface="Neutra Text" panose="02000000000000000000" charset="0"/>
                            </a:rPr>
                            <a:t>0.013</a:t>
                          </a:r>
                          <a:endParaRPr lang="en-US" altLang="en-US">
                            <a:latin typeface="Neutra Text" panose="02000000000000000000" charset="0"/>
                            <a:cs typeface="Neutra Text" panose="02000000000000000000" charset="0"/>
                          </a:endParaRPr>
                        </a:p>
                      </a:txBody>
                      <a:tcPr>
                        <a:solidFill>
                          <a:schemeClr val="accent5">
                            <a:lumMod val="40000"/>
                            <a:lumOff val="60000"/>
                          </a:schemeClr>
                        </a:solidFill>
                      </a:tcPr>
                    </a:tc>
                  </a:tr>
                  <a:tr h="381000">
                    <a:tc>
                      <a:txBody>
                        <a:bodyPr/>
                        <a:p>
                          <a:pPr algn="ctr">
                            <a:buNone/>
                          </a:pPr>
                          <a:r>
                            <a:rPr lang="en-US" altLang="en-US">
                              <a:latin typeface="Neutra Text" panose="02000000000000000000" charset="0"/>
                              <a:cs typeface="Neutra Text" panose="02000000000000000000" charset="0"/>
                            </a:rPr>
                            <a:t>Avg.</a:t>
                          </a:r>
                          <a:endParaRPr lang="en-US" altLang="en-US">
                            <a:latin typeface="Neutra Text" panose="02000000000000000000" charset="0"/>
                            <a:cs typeface="Neutra Text" panose="02000000000000000000" charset="0"/>
                          </a:endParaRPr>
                        </a:p>
                      </a:txBody>
                      <a:tcPr>
                        <a:solidFill>
                          <a:schemeClr val="accent5">
                            <a:lumMod val="20000"/>
                            <a:lumOff val="80000"/>
                          </a:schemeClr>
                        </a:solidFill>
                      </a:tcPr>
                    </a:tc>
                    <a:tc>
                      <a:txBody>
                        <a:bodyPr/>
                        <a:p>
                          <a:pPr algn="ctr">
                            <a:buNone/>
                          </a:pPr>
                          <a:r>
                            <a:rPr lang="en-US" altLang="en-US">
                              <a:latin typeface="Neutra Text" panose="02000000000000000000" charset="0"/>
                              <a:cs typeface="Neutra Text" panose="02000000000000000000" charset="0"/>
                            </a:rPr>
                            <a:t>0.134</a:t>
                          </a:r>
                          <a:endParaRPr lang="en-US" altLang="en-US">
                            <a:latin typeface="Neutra Text" panose="02000000000000000000" charset="0"/>
                            <a:cs typeface="Neutra Text" panose="02000000000000000000" charset="0"/>
                          </a:endParaRPr>
                        </a:p>
                      </a:txBody>
                      <a:tcPr>
                        <a:solidFill>
                          <a:schemeClr val="accent5">
                            <a:lumMod val="20000"/>
                            <a:lumOff val="80000"/>
                          </a:schemeClr>
                        </a:solidFill>
                      </a:tcPr>
                    </a:tc>
                    <a:tc>
                      <a:txBody>
                        <a:bodyPr/>
                        <a:p>
                          <a:pPr algn="ctr">
                            <a:buNone/>
                          </a:pPr>
                          <a:r>
                            <a:rPr lang="en-US" altLang="en-US">
                              <a:latin typeface="Neutra Text" panose="02000000000000000000" charset="0"/>
                              <a:cs typeface="Neutra Text" panose="02000000000000000000" charset="0"/>
                            </a:rPr>
                            <a:t>0.039</a:t>
                          </a:r>
                          <a:endParaRPr lang="en-US" altLang="en-US">
                            <a:latin typeface="Neutra Text" panose="02000000000000000000" charset="0"/>
                            <a:cs typeface="Neutra Text" panose="02000000000000000000" charset="0"/>
                          </a:endParaRPr>
                        </a:p>
                      </a:txBody>
                      <a:tcPr>
                        <a:solidFill>
                          <a:schemeClr val="accent5">
                            <a:lumMod val="20000"/>
                            <a:lumOff val="80000"/>
                          </a:schemeClr>
                        </a:solidFill>
                      </a:tcPr>
                    </a:tc>
                  </a:tr>
                  <a:tr h="381000">
                    <a:tc>
                      <a:txBody>
                        <a:bodyPr/>
                        <a:p>
                          <a:pPr algn="ctr">
                            <a:buNone/>
                          </a:pPr>
                          <a:r>
                            <a:rPr lang="en-US" altLang="en-US">
                              <a:latin typeface="Neutra Text" panose="02000000000000000000" charset="0"/>
                              <a:cs typeface="Neutra Text" panose="02000000000000000000" charset="0"/>
                            </a:rPr>
                            <a:t>Max.</a:t>
                          </a:r>
                          <a:endParaRPr lang="en-US" altLang="en-US">
                            <a:latin typeface="Neutra Text" panose="02000000000000000000" charset="0"/>
                            <a:cs typeface="Neutra Text" panose="02000000000000000000" charset="0"/>
                          </a:endParaRPr>
                        </a:p>
                      </a:txBody>
                      <a:tcPr>
                        <a:solidFill>
                          <a:schemeClr val="accent5">
                            <a:lumMod val="40000"/>
                            <a:lumOff val="60000"/>
                          </a:schemeClr>
                        </a:solidFill>
                      </a:tcPr>
                    </a:tc>
                    <a:tc>
                      <a:txBody>
                        <a:bodyPr/>
                        <a:p>
                          <a:pPr algn="ctr">
                            <a:buNone/>
                          </a:pPr>
                          <a:r>
                            <a:rPr lang="en-US" altLang="en-US">
                              <a:latin typeface="Neutra Text" panose="02000000000000000000" charset="0"/>
                              <a:cs typeface="Neutra Text" panose="02000000000000000000" charset="0"/>
                            </a:rPr>
                            <a:t>0.186</a:t>
                          </a:r>
                          <a:endParaRPr lang="en-US" altLang="en-US">
                            <a:latin typeface="Neutra Text" panose="02000000000000000000" charset="0"/>
                            <a:cs typeface="Neutra Text" panose="02000000000000000000" charset="0"/>
                          </a:endParaRPr>
                        </a:p>
                      </a:txBody>
                      <a:tcPr>
                        <a:solidFill>
                          <a:schemeClr val="accent5">
                            <a:lumMod val="40000"/>
                            <a:lumOff val="60000"/>
                          </a:schemeClr>
                        </a:solidFill>
                      </a:tcPr>
                    </a:tc>
                    <a:tc>
                      <a:txBody>
                        <a:bodyPr/>
                        <a:p>
                          <a:pPr algn="ctr">
                            <a:buNone/>
                          </a:pPr>
                          <a:r>
                            <a:rPr lang="en-US" altLang="en-US">
                              <a:latin typeface="Neutra Text" panose="02000000000000000000" charset="0"/>
                              <a:cs typeface="Neutra Text" panose="02000000000000000000" charset="0"/>
                            </a:rPr>
                            <a:t>0.055</a:t>
                          </a:r>
                          <a:endParaRPr lang="en-US" altLang="en-US">
                            <a:latin typeface="Neutra Text" panose="02000000000000000000" charset="0"/>
                            <a:cs typeface="Neutra Text" panose="02000000000000000000" charset="0"/>
                          </a:endParaRPr>
                        </a:p>
                      </a:txBody>
                      <a:tcPr>
                        <a:solidFill>
                          <a:schemeClr val="accent5">
                            <a:lumMod val="40000"/>
                            <a:lumOff val="60000"/>
                          </a:schemeClr>
                        </a:solidFill>
                      </a:tcPr>
                    </a:tc>
                  </a:tr>
                </a:tbl>
              </a:graphicData>
            </a:graphic>
          </p:graphicFrame>
        </mc:Choice>
        <mc:Fallback xmlns="">
          <p:graphicFrame>
            <p:nvGraphicFramePr>
              <p:cNvPr id="3" name="Table 2"/>
              <p:cNvGraphicFramePr/>
              <p:nvPr/>
            </p:nvGraphicFramePr>
            <p:xfrm>
              <a:off x="5694045" y="1935480"/>
              <a:ext cx="6318885" cy="3048000"/>
            </p:xfrm>
            <a:graphic>
              <a:graphicData uri="http://schemas.openxmlformats.org/drawingml/2006/table">
                <a:tbl>
                  <a:tblPr firstRow="true" bandRow="true">
                    <a:tableStyleId>{5C22544A-7EE6-4342-B048-85BDC9FD1C3A}</a:tableStyleId>
                  </a:tblPr>
                  <a:tblGrid>
                    <a:gridCol w="1188720"/>
                    <a:gridCol w="3293110"/>
                    <a:gridCol w="1837055"/>
                  </a:tblGrid>
                  <a:tr h="381000">
                    <a:tc>
                      <a:txBody>
                        <a:bodyPr/>
                        <a:p>
                          <a:pPr algn="ctr">
                            <a:buNone/>
                          </a:pPr>
                          <a:r>
                            <a:rPr lang="en-US" altLang="en-US" b="0">
                              <a:latin typeface="Futura Bk BT" panose="020B0502020204020303" charset="0"/>
                              <a:cs typeface="Futura Bk BT" panose="020B0502020204020303" charset="0"/>
                            </a:rPr>
                            <a:t>Marker ID</a:t>
                          </a:r>
                          <a:endParaRPr lang="en-US" altLang="en-US" b="0">
                            <a:latin typeface="Futura Bk BT" panose="020B0502020204020303" charset="0"/>
                            <a:cs typeface="Futura Bk BT" panose="020B0502020204020303" charset="0"/>
                          </a:endParaRPr>
                        </a:p>
                      </a:txBody>
                      <a:tcPr>
                        <a:solidFill>
                          <a:schemeClr val="accent3">
                            <a:lumMod val="50000"/>
                          </a:schemeClr>
                        </a:solidFill>
                      </a:tcPr>
                    </a:tc>
                    <a:tc>
                      <a:txBody>
                        <a:bodyPr/>
                        <a:p>
                          <a:pPr algn="ctr">
                            <a:buNone/>
                          </a:pPr>
                          <a:r>
                            <a:rPr lang="en-US" altLang="en-US" b="0">
                              <a:latin typeface="Futura Bk BT" panose="020B0502020204020303" charset="0"/>
                              <a:cs typeface="Futura Bk BT" panose="020B0502020204020303" charset="0"/>
                            </a:rPr>
                            <a:t>Euclidean distance (in meters)</a:t>
                          </a:r>
                          <a:endParaRPr lang="en-US" altLang="en-US" b="0">
                            <a:latin typeface="Futura Bk BT" panose="020B0502020204020303" charset="0"/>
                            <a:cs typeface="Futura Bk BT" panose="020B0502020204020303" charset="0"/>
                          </a:endParaRPr>
                        </a:p>
                      </a:txBody>
                      <a:tcPr>
                        <a:solidFill>
                          <a:schemeClr val="accent3">
                            <a:lumMod val="50000"/>
                          </a:schemeClr>
                        </a:solidFill>
                      </a:tcPr>
                    </a:tc>
                    <a:tc>
                      <a:txBody>
                        <a:bodyPr/>
                        <a:lstStyle/>
                        <a:p>
                          <a:endParaRPr lang="en-US"/>
                        </a:p>
                      </a:txBody>
                      <a:tcPr>
                        <a:blipFill>
                          <a:blip r:embed="rId1"/>
                        </a:blipFill>
                      </a:tcPr>
                    </a:tc>
                  </a:tr>
                  <a:tr h="381000">
                    <a:tc>
                      <a:txBody>
                        <a:bodyPr/>
                        <a:p>
                          <a:pPr algn="ctr">
                            <a:buNone/>
                          </a:pPr>
                          <a:r>
                            <a:rPr lang="en-US" altLang="en-US">
                              <a:latin typeface="Neutra Text" panose="02000000000000000000" charset="0"/>
                              <a:cs typeface="Neutra Text" panose="02000000000000000000" charset="0"/>
                            </a:rPr>
                            <a:t>0</a:t>
                          </a:r>
                          <a:endParaRPr lang="en-US" altLang="en-US">
                            <a:latin typeface="Neutra Text" panose="02000000000000000000" charset="0"/>
                            <a:cs typeface="Neutra Text" panose="02000000000000000000" charset="0"/>
                          </a:endParaRPr>
                        </a:p>
                      </a:txBody>
                      <a:tcPr>
                        <a:solidFill>
                          <a:schemeClr val="accent5">
                            <a:lumMod val="40000"/>
                            <a:lumOff val="60000"/>
                          </a:schemeClr>
                        </a:solidFill>
                      </a:tcPr>
                    </a:tc>
                    <a:tc>
                      <a:txBody>
                        <a:bodyPr/>
                        <a:p>
                          <a:pPr algn="ctr">
                            <a:buNone/>
                          </a:pPr>
                          <a:r>
                            <a:rPr lang="en-US" altLang="en-US">
                              <a:latin typeface="Neutra Text" panose="02000000000000000000" charset="0"/>
                              <a:cs typeface="Neutra Text" panose="02000000000000000000" charset="0"/>
                            </a:rPr>
                            <a:t>0.076</a:t>
                          </a:r>
                          <a:endParaRPr lang="en-US" altLang="en-US">
                            <a:latin typeface="Neutra Text" panose="02000000000000000000" charset="0"/>
                            <a:cs typeface="Neutra Text" panose="02000000000000000000" charset="0"/>
                          </a:endParaRPr>
                        </a:p>
                      </a:txBody>
                      <a:tcPr>
                        <a:solidFill>
                          <a:schemeClr val="accent5">
                            <a:lumMod val="40000"/>
                            <a:lumOff val="60000"/>
                          </a:schemeClr>
                        </a:solidFill>
                      </a:tcPr>
                    </a:tc>
                    <a:tc>
                      <a:txBody>
                        <a:bodyPr/>
                        <a:p>
                          <a:pPr algn="ctr">
                            <a:buNone/>
                          </a:pPr>
                          <a:r>
                            <a:rPr lang="en-US" altLang="en-US">
                              <a:latin typeface="Neutra Text" panose="02000000000000000000" charset="0"/>
                              <a:cs typeface="Neutra Text" panose="02000000000000000000" charset="0"/>
                            </a:rPr>
                            <a:t>0.034</a:t>
                          </a:r>
                          <a:endParaRPr lang="en-US" altLang="en-US">
                            <a:latin typeface="Neutra Text" panose="02000000000000000000" charset="0"/>
                            <a:cs typeface="Neutra Text" panose="02000000000000000000" charset="0"/>
                          </a:endParaRPr>
                        </a:p>
                      </a:txBody>
                      <a:tcPr>
                        <a:solidFill>
                          <a:schemeClr val="accent5">
                            <a:lumMod val="40000"/>
                            <a:lumOff val="60000"/>
                          </a:schemeClr>
                        </a:solidFill>
                      </a:tcPr>
                    </a:tc>
                  </a:tr>
                  <a:tr h="381000">
                    <a:tc>
                      <a:txBody>
                        <a:bodyPr/>
                        <a:p>
                          <a:pPr algn="ctr">
                            <a:buNone/>
                          </a:pPr>
                          <a:r>
                            <a:rPr lang="en-US" altLang="en-US">
                              <a:latin typeface="Neutra Text" panose="02000000000000000000" charset="0"/>
                              <a:cs typeface="Neutra Text" panose="02000000000000000000" charset="0"/>
                            </a:rPr>
                            <a:t>1</a:t>
                          </a:r>
                          <a:endParaRPr lang="en-US" altLang="en-US">
                            <a:latin typeface="Neutra Text" panose="02000000000000000000" charset="0"/>
                            <a:cs typeface="Neutra Text" panose="02000000000000000000" charset="0"/>
                          </a:endParaRPr>
                        </a:p>
                      </a:txBody>
                      <a:tcPr>
                        <a:solidFill>
                          <a:schemeClr val="accent5">
                            <a:lumMod val="20000"/>
                            <a:lumOff val="80000"/>
                          </a:schemeClr>
                        </a:solidFill>
                      </a:tcPr>
                    </a:tc>
                    <a:tc>
                      <a:txBody>
                        <a:bodyPr/>
                        <a:p>
                          <a:pPr algn="ctr">
                            <a:buNone/>
                          </a:pPr>
                          <a:r>
                            <a:rPr lang="en-US" altLang="en-US">
                              <a:latin typeface="Neutra Text" panose="02000000000000000000" charset="0"/>
                              <a:cs typeface="Neutra Text" panose="02000000000000000000" charset="0"/>
                            </a:rPr>
                            <a:t>0.186</a:t>
                          </a:r>
                          <a:endParaRPr lang="en-US" altLang="en-US">
                            <a:latin typeface="Neutra Text" panose="02000000000000000000" charset="0"/>
                            <a:cs typeface="Neutra Text" panose="02000000000000000000" charset="0"/>
                          </a:endParaRPr>
                        </a:p>
                      </a:txBody>
                      <a:tcPr>
                        <a:solidFill>
                          <a:schemeClr val="accent5">
                            <a:lumMod val="20000"/>
                            <a:lumOff val="80000"/>
                          </a:schemeClr>
                        </a:solidFill>
                      </a:tcPr>
                    </a:tc>
                    <a:tc>
                      <a:txBody>
                        <a:bodyPr/>
                        <a:p>
                          <a:pPr algn="ctr">
                            <a:buNone/>
                          </a:pPr>
                          <a:r>
                            <a:rPr lang="en-US" altLang="en-US">
                              <a:latin typeface="Neutra Text" panose="02000000000000000000" charset="0"/>
                              <a:cs typeface="Neutra Text" panose="02000000000000000000" charset="0"/>
                            </a:rPr>
                            <a:t>0.052</a:t>
                          </a:r>
                          <a:endParaRPr lang="en-US" altLang="en-US">
                            <a:latin typeface="Neutra Text" panose="02000000000000000000" charset="0"/>
                            <a:cs typeface="Neutra Text" panose="02000000000000000000" charset="0"/>
                          </a:endParaRPr>
                        </a:p>
                      </a:txBody>
                      <a:tcPr>
                        <a:solidFill>
                          <a:schemeClr val="accent5">
                            <a:lumMod val="20000"/>
                            <a:lumOff val="80000"/>
                          </a:schemeClr>
                        </a:solidFill>
                      </a:tcPr>
                    </a:tc>
                  </a:tr>
                  <a:tr h="381000">
                    <a:tc>
                      <a:txBody>
                        <a:bodyPr/>
                        <a:p>
                          <a:pPr algn="ctr">
                            <a:buNone/>
                          </a:pPr>
                          <a:r>
                            <a:rPr lang="en-US" altLang="en-US">
                              <a:latin typeface="Neutra Text" panose="02000000000000000000" charset="0"/>
                              <a:cs typeface="Neutra Text" panose="02000000000000000000" charset="0"/>
                            </a:rPr>
                            <a:t>4</a:t>
                          </a:r>
                          <a:endParaRPr lang="en-US" altLang="en-US">
                            <a:latin typeface="Neutra Text" panose="02000000000000000000" charset="0"/>
                            <a:cs typeface="Neutra Text" panose="02000000000000000000" charset="0"/>
                          </a:endParaRPr>
                        </a:p>
                      </a:txBody>
                      <a:tcPr>
                        <a:solidFill>
                          <a:schemeClr val="accent5">
                            <a:lumMod val="40000"/>
                            <a:lumOff val="60000"/>
                          </a:schemeClr>
                        </a:solidFill>
                      </a:tcPr>
                    </a:tc>
                    <a:tc>
                      <a:txBody>
                        <a:bodyPr/>
                        <a:p>
                          <a:pPr algn="ctr">
                            <a:buNone/>
                          </a:pPr>
                          <a:r>
                            <a:rPr lang="en-US" altLang="en-US">
                              <a:latin typeface="Neutra Text" panose="02000000000000000000" charset="0"/>
                              <a:cs typeface="Neutra Text" panose="02000000000000000000" charset="0"/>
                            </a:rPr>
                            <a:t>0.119</a:t>
                          </a:r>
                          <a:endParaRPr lang="en-US" altLang="en-US">
                            <a:latin typeface="Neutra Text" panose="02000000000000000000" charset="0"/>
                            <a:cs typeface="Neutra Text" panose="02000000000000000000" charset="0"/>
                          </a:endParaRPr>
                        </a:p>
                      </a:txBody>
                      <a:tcPr>
                        <a:solidFill>
                          <a:schemeClr val="accent5">
                            <a:lumMod val="40000"/>
                            <a:lumOff val="60000"/>
                          </a:schemeClr>
                        </a:solidFill>
                      </a:tcPr>
                    </a:tc>
                    <a:tc>
                      <a:txBody>
                        <a:bodyPr/>
                        <a:p>
                          <a:pPr algn="ctr">
                            <a:buNone/>
                          </a:pPr>
                          <a:r>
                            <a:rPr lang="en-US" altLang="en-US">
                              <a:latin typeface="Neutra Text" panose="02000000000000000000" charset="0"/>
                              <a:cs typeface="Neutra Text" panose="02000000000000000000" charset="0"/>
                            </a:rPr>
                            <a:t>0.055</a:t>
                          </a:r>
                          <a:endParaRPr lang="en-US" altLang="en-US">
                            <a:latin typeface="Neutra Text" panose="02000000000000000000" charset="0"/>
                            <a:cs typeface="Neutra Text" panose="02000000000000000000" charset="0"/>
                          </a:endParaRPr>
                        </a:p>
                      </a:txBody>
                      <a:tcPr>
                        <a:solidFill>
                          <a:schemeClr val="accent5">
                            <a:lumMod val="40000"/>
                            <a:lumOff val="60000"/>
                          </a:schemeClr>
                        </a:solidFill>
                      </a:tcPr>
                    </a:tc>
                  </a:tr>
                  <a:tr h="381000">
                    <a:tc>
                      <a:txBody>
                        <a:bodyPr/>
                        <a:p>
                          <a:pPr algn="ctr">
                            <a:buNone/>
                          </a:pPr>
                          <a:r>
                            <a:rPr lang="en-US" altLang="en-US">
                              <a:latin typeface="Neutra Text" panose="02000000000000000000" charset="0"/>
                              <a:cs typeface="Neutra Text" panose="02000000000000000000" charset="0"/>
                            </a:rPr>
                            <a:t>5</a:t>
                          </a:r>
                          <a:endParaRPr lang="en-US" altLang="en-US">
                            <a:latin typeface="Neutra Text" panose="02000000000000000000" charset="0"/>
                            <a:cs typeface="Neutra Text" panose="02000000000000000000" charset="0"/>
                          </a:endParaRPr>
                        </a:p>
                      </a:txBody>
                      <a:tcPr>
                        <a:solidFill>
                          <a:schemeClr val="accent5">
                            <a:lumMod val="20000"/>
                            <a:lumOff val="80000"/>
                          </a:schemeClr>
                        </a:solidFill>
                      </a:tcPr>
                    </a:tc>
                    <a:tc>
                      <a:txBody>
                        <a:bodyPr/>
                        <a:p>
                          <a:pPr algn="ctr">
                            <a:buNone/>
                          </a:pPr>
                          <a:r>
                            <a:rPr lang="en-US" altLang="en-US">
                              <a:latin typeface="Neutra Text" panose="02000000000000000000" charset="0"/>
                              <a:cs typeface="Neutra Text" panose="02000000000000000000" charset="0"/>
                            </a:rPr>
                            <a:t>0.155</a:t>
                          </a:r>
                          <a:endParaRPr lang="en-US" altLang="en-US">
                            <a:latin typeface="Neutra Text" panose="02000000000000000000" charset="0"/>
                            <a:cs typeface="Neutra Text" panose="02000000000000000000" charset="0"/>
                          </a:endParaRPr>
                        </a:p>
                      </a:txBody>
                      <a:tcPr>
                        <a:solidFill>
                          <a:schemeClr val="accent5">
                            <a:lumMod val="20000"/>
                            <a:lumOff val="80000"/>
                          </a:schemeClr>
                        </a:solidFill>
                      </a:tcPr>
                    </a:tc>
                    <a:tc>
                      <a:txBody>
                        <a:bodyPr/>
                        <a:p>
                          <a:pPr algn="ctr">
                            <a:buNone/>
                          </a:pPr>
                          <a:r>
                            <a:rPr lang="en-US" altLang="en-US">
                              <a:latin typeface="Neutra Text" panose="02000000000000000000" charset="0"/>
                              <a:cs typeface="Neutra Text" panose="02000000000000000000" charset="0"/>
                            </a:rPr>
                            <a:t>0.013</a:t>
                          </a:r>
                          <a:endParaRPr lang="en-US" altLang="en-US">
                            <a:latin typeface="Neutra Text" panose="02000000000000000000" charset="0"/>
                            <a:cs typeface="Neutra Text" panose="02000000000000000000" charset="0"/>
                          </a:endParaRPr>
                        </a:p>
                      </a:txBody>
                      <a:tcPr>
                        <a:solidFill>
                          <a:schemeClr val="accent5">
                            <a:lumMod val="20000"/>
                            <a:lumOff val="80000"/>
                          </a:schemeClr>
                        </a:solidFill>
                      </a:tcPr>
                    </a:tc>
                  </a:tr>
                  <a:tr h="381000">
                    <a:tc>
                      <a:txBody>
                        <a:bodyPr/>
                        <a:p>
                          <a:pPr algn="ctr">
                            <a:buNone/>
                          </a:pPr>
                          <a:r>
                            <a:rPr lang="en-US" altLang="en-US">
                              <a:latin typeface="Neutra Text" panose="02000000000000000000" charset="0"/>
                              <a:cs typeface="Neutra Text" panose="02000000000000000000" charset="0"/>
                            </a:rPr>
                            <a:t>Min.</a:t>
                          </a:r>
                          <a:endParaRPr lang="en-US" altLang="en-US">
                            <a:latin typeface="Neutra Text" panose="02000000000000000000" charset="0"/>
                            <a:cs typeface="Neutra Text" panose="02000000000000000000" charset="0"/>
                          </a:endParaRPr>
                        </a:p>
                      </a:txBody>
                      <a:tcPr>
                        <a:solidFill>
                          <a:schemeClr val="accent5">
                            <a:lumMod val="40000"/>
                            <a:lumOff val="60000"/>
                          </a:schemeClr>
                        </a:solidFill>
                      </a:tcPr>
                    </a:tc>
                    <a:tc>
                      <a:txBody>
                        <a:bodyPr/>
                        <a:p>
                          <a:pPr algn="ctr">
                            <a:buNone/>
                          </a:pPr>
                          <a:r>
                            <a:rPr lang="en-US" altLang="en-US">
                              <a:latin typeface="Neutra Text" panose="02000000000000000000" charset="0"/>
                              <a:cs typeface="Neutra Text" panose="02000000000000000000" charset="0"/>
                            </a:rPr>
                            <a:t>0.076</a:t>
                          </a:r>
                          <a:endParaRPr lang="en-US" altLang="en-US">
                            <a:latin typeface="Neutra Text" panose="02000000000000000000" charset="0"/>
                            <a:cs typeface="Neutra Text" panose="02000000000000000000" charset="0"/>
                          </a:endParaRPr>
                        </a:p>
                      </a:txBody>
                      <a:tcPr>
                        <a:solidFill>
                          <a:schemeClr val="accent5">
                            <a:lumMod val="40000"/>
                            <a:lumOff val="60000"/>
                          </a:schemeClr>
                        </a:solidFill>
                      </a:tcPr>
                    </a:tc>
                    <a:tc>
                      <a:txBody>
                        <a:bodyPr/>
                        <a:p>
                          <a:pPr algn="ctr">
                            <a:buNone/>
                          </a:pPr>
                          <a:r>
                            <a:rPr lang="en-US" altLang="en-US">
                              <a:latin typeface="Neutra Text" panose="02000000000000000000" charset="0"/>
                              <a:cs typeface="Neutra Text" panose="02000000000000000000" charset="0"/>
                            </a:rPr>
                            <a:t>0.013</a:t>
                          </a:r>
                          <a:endParaRPr lang="en-US" altLang="en-US">
                            <a:latin typeface="Neutra Text" panose="02000000000000000000" charset="0"/>
                            <a:cs typeface="Neutra Text" panose="02000000000000000000" charset="0"/>
                          </a:endParaRPr>
                        </a:p>
                      </a:txBody>
                      <a:tcPr>
                        <a:solidFill>
                          <a:schemeClr val="accent5">
                            <a:lumMod val="40000"/>
                            <a:lumOff val="60000"/>
                          </a:schemeClr>
                        </a:solidFill>
                      </a:tcPr>
                    </a:tc>
                  </a:tr>
                  <a:tr h="381000">
                    <a:tc>
                      <a:txBody>
                        <a:bodyPr/>
                        <a:p>
                          <a:pPr algn="ctr">
                            <a:buNone/>
                          </a:pPr>
                          <a:r>
                            <a:rPr lang="en-US" altLang="en-US">
                              <a:latin typeface="Neutra Text" panose="02000000000000000000" charset="0"/>
                              <a:cs typeface="Neutra Text" panose="02000000000000000000" charset="0"/>
                            </a:rPr>
                            <a:t>Avg.</a:t>
                          </a:r>
                          <a:endParaRPr lang="en-US" altLang="en-US">
                            <a:latin typeface="Neutra Text" panose="02000000000000000000" charset="0"/>
                            <a:cs typeface="Neutra Text" panose="02000000000000000000" charset="0"/>
                          </a:endParaRPr>
                        </a:p>
                      </a:txBody>
                      <a:tcPr>
                        <a:solidFill>
                          <a:schemeClr val="accent5">
                            <a:lumMod val="20000"/>
                            <a:lumOff val="80000"/>
                          </a:schemeClr>
                        </a:solidFill>
                      </a:tcPr>
                    </a:tc>
                    <a:tc>
                      <a:txBody>
                        <a:bodyPr/>
                        <a:p>
                          <a:pPr algn="ctr">
                            <a:buNone/>
                          </a:pPr>
                          <a:r>
                            <a:rPr lang="en-US" altLang="en-US">
                              <a:latin typeface="Neutra Text" panose="02000000000000000000" charset="0"/>
                              <a:cs typeface="Neutra Text" panose="02000000000000000000" charset="0"/>
                            </a:rPr>
                            <a:t>0.134</a:t>
                          </a:r>
                          <a:endParaRPr lang="en-US" altLang="en-US">
                            <a:latin typeface="Neutra Text" panose="02000000000000000000" charset="0"/>
                            <a:cs typeface="Neutra Text" panose="02000000000000000000" charset="0"/>
                          </a:endParaRPr>
                        </a:p>
                      </a:txBody>
                      <a:tcPr>
                        <a:solidFill>
                          <a:schemeClr val="accent5">
                            <a:lumMod val="20000"/>
                            <a:lumOff val="80000"/>
                          </a:schemeClr>
                        </a:solidFill>
                      </a:tcPr>
                    </a:tc>
                    <a:tc>
                      <a:txBody>
                        <a:bodyPr/>
                        <a:p>
                          <a:pPr algn="ctr">
                            <a:buNone/>
                          </a:pPr>
                          <a:r>
                            <a:rPr lang="en-US" altLang="en-US">
                              <a:latin typeface="Neutra Text" panose="02000000000000000000" charset="0"/>
                              <a:cs typeface="Neutra Text" panose="02000000000000000000" charset="0"/>
                            </a:rPr>
                            <a:t>0.039</a:t>
                          </a:r>
                          <a:endParaRPr lang="en-US" altLang="en-US">
                            <a:latin typeface="Neutra Text" panose="02000000000000000000" charset="0"/>
                            <a:cs typeface="Neutra Text" panose="02000000000000000000" charset="0"/>
                          </a:endParaRPr>
                        </a:p>
                      </a:txBody>
                      <a:tcPr>
                        <a:solidFill>
                          <a:schemeClr val="accent5">
                            <a:lumMod val="20000"/>
                            <a:lumOff val="80000"/>
                          </a:schemeClr>
                        </a:solidFill>
                      </a:tcPr>
                    </a:tc>
                  </a:tr>
                  <a:tr h="381000">
                    <a:tc>
                      <a:txBody>
                        <a:bodyPr/>
                        <a:p>
                          <a:pPr algn="ctr">
                            <a:buNone/>
                          </a:pPr>
                          <a:r>
                            <a:rPr lang="en-US" altLang="en-US">
                              <a:latin typeface="Neutra Text" panose="02000000000000000000" charset="0"/>
                              <a:cs typeface="Neutra Text" panose="02000000000000000000" charset="0"/>
                            </a:rPr>
                            <a:t>Max.</a:t>
                          </a:r>
                          <a:endParaRPr lang="en-US" altLang="en-US">
                            <a:latin typeface="Neutra Text" panose="02000000000000000000" charset="0"/>
                            <a:cs typeface="Neutra Text" panose="02000000000000000000" charset="0"/>
                          </a:endParaRPr>
                        </a:p>
                      </a:txBody>
                      <a:tcPr>
                        <a:solidFill>
                          <a:schemeClr val="accent5">
                            <a:lumMod val="40000"/>
                            <a:lumOff val="60000"/>
                          </a:schemeClr>
                        </a:solidFill>
                      </a:tcPr>
                    </a:tc>
                    <a:tc>
                      <a:txBody>
                        <a:bodyPr/>
                        <a:p>
                          <a:pPr algn="ctr">
                            <a:buNone/>
                          </a:pPr>
                          <a:r>
                            <a:rPr lang="en-US" altLang="en-US">
                              <a:latin typeface="Neutra Text" panose="02000000000000000000" charset="0"/>
                              <a:cs typeface="Neutra Text" panose="02000000000000000000" charset="0"/>
                            </a:rPr>
                            <a:t>0.186</a:t>
                          </a:r>
                          <a:endParaRPr lang="en-US" altLang="en-US">
                            <a:latin typeface="Neutra Text" panose="02000000000000000000" charset="0"/>
                            <a:cs typeface="Neutra Text" panose="02000000000000000000" charset="0"/>
                          </a:endParaRPr>
                        </a:p>
                      </a:txBody>
                      <a:tcPr>
                        <a:solidFill>
                          <a:schemeClr val="accent5">
                            <a:lumMod val="40000"/>
                            <a:lumOff val="60000"/>
                          </a:schemeClr>
                        </a:solidFill>
                      </a:tcPr>
                    </a:tc>
                    <a:tc>
                      <a:txBody>
                        <a:bodyPr/>
                        <a:p>
                          <a:pPr algn="ctr">
                            <a:buNone/>
                          </a:pPr>
                          <a:r>
                            <a:rPr lang="en-US" altLang="en-US">
                              <a:latin typeface="Neutra Text" panose="02000000000000000000" charset="0"/>
                              <a:cs typeface="Neutra Text" panose="02000000000000000000" charset="0"/>
                            </a:rPr>
                            <a:t>0.055</a:t>
                          </a:r>
                          <a:endParaRPr lang="en-US" altLang="en-US">
                            <a:latin typeface="Neutra Text" panose="02000000000000000000" charset="0"/>
                            <a:cs typeface="Neutra Text" panose="02000000000000000000" charset="0"/>
                          </a:endParaRPr>
                        </a:p>
                      </a:txBody>
                      <a:tcPr>
                        <a:solidFill>
                          <a:schemeClr val="accent5">
                            <a:lumMod val="40000"/>
                            <a:lumOff val="60000"/>
                          </a:schemeClr>
                        </a:solidFill>
                      </a:tcPr>
                    </a:tc>
                  </a:tr>
                </a:tbl>
              </a:graphicData>
            </a:graphic>
          </p:graphicFrame>
        </mc:Fallback>
      </mc:AlternateContent>
      <p:sp>
        <p:nvSpPr>
          <p:cNvPr id="4" name="Slide Number Placeholder 3"/>
          <p:cNvSpPr>
            <a:spLocks noGrp="true"/>
          </p:cNvSpPr>
          <p:nvPr>
            <p:ph type="sldNum" sz="quarter" idx="12"/>
          </p:nvPr>
        </p:nvSpPr>
        <p:spPr/>
        <p:txBody>
          <a:bodyPr/>
          <a:p>
            <a:fld id="{49AE70B2-8BF9-45C0-BB95-33D1B9D3A854}" type="slidenum">
              <a:rPr lang="zh-CN" altLang="en-US" smtClean="0">
                <a:solidFill>
                  <a:schemeClr val="bg1"/>
                </a:solidFill>
                <a:latin typeface="Neutra Text" panose="02000000000000000000" charset="0"/>
                <a:cs typeface="Neutra Text" panose="02000000000000000000" charset="0"/>
              </a:rPr>
            </a:fld>
            <a:endParaRPr lang="zh-CN" altLang="en-US" smtClean="0">
              <a:solidFill>
                <a:schemeClr val="bg1"/>
              </a:solidFill>
              <a:latin typeface="Neutra Text" panose="02000000000000000000" charset="0"/>
              <a:cs typeface="Neutra Text" panose="02000000000000000000"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p:sp>
        <p:nvSpPr>
          <p:cNvPr id="2" name="Text Placeholder 1"/>
          <p:cNvSpPr>
            <a:spLocks noGrp="true"/>
          </p:cNvSpPr>
          <p:nvPr>
            <p:ph type="body" idx="1"/>
          </p:nvPr>
        </p:nvSpPr>
        <p:spPr>
          <a:xfrm>
            <a:off x="309245" y="500380"/>
            <a:ext cx="5773420" cy="824230"/>
          </a:xfrm>
        </p:spPr>
        <p:txBody>
          <a:bodyPr/>
          <a:p>
            <a:pPr algn="ctr"/>
            <a:r>
              <a:rPr lang="en-US" altLang="en-US" sz="3600" b="0">
                <a:solidFill>
                  <a:schemeClr val="bg1"/>
                </a:solidFill>
                <a:latin typeface="Futura Md BT" panose="020B0602020204020303" charset="0"/>
                <a:cs typeface="Futura Md BT" panose="020B0602020204020303" charset="0"/>
              </a:rPr>
              <a:t>Conclusions</a:t>
            </a:r>
            <a:endParaRPr lang="en-US" altLang="en-US" sz="3600" b="0">
              <a:solidFill>
                <a:schemeClr val="bg1"/>
              </a:solidFill>
              <a:latin typeface="Futura Md BT" panose="020B0602020204020303" charset="0"/>
              <a:cs typeface="Futura Md BT" panose="020B0602020204020303" charset="0"/>
            </a:endParaRPr>
          </a:p>
        </p:txBody>
      </p:sp>
      <p:sp>
        <p:nvSpPr>
          <p:cNvPr id="6" name="Content Placeholder 5"/>
          <p:cNvSpPr>
            <a:spLocks noGrp="true"/>
          </p:cNvSpPr>
          <p:nvPr>
            <p:ph sz="half" idx="2"/>
          </p:nvPr>
        </p:nvSpPr>
        <p:spPr>
          <a:xfrm>
            <a:off x="309245" y="1473200"/>
            <a:ext cx="5773420" cy="5192395"/>
          </a:xfrm>
        </p:spPr>
        <p:txBody>
          <a:bodyPr/>
          <a:p>
            <a:pPr>
              <a:lnSpc>
                <a:spcPct val="100000"/>
              </a:lnSpc>
              <a:buFont typeface="Wingdings" panose="05000000000000000000" charset="0"/>
              <a:buChar char=""/>
            </a:pPr>
            <a:r>
              <a:rPr lang="en-US" sz="2100">
                <a:solidFill>
                  <a:schemeClr val="bg1"/>
                </a:solidFill>
                <a:latin typeface="Neutra Text" panose="02000000000000000000" charset="0"/>
                <a:cs typeface="Neutra Text" panose="02000000000000000000" charset="0"/>
              </a:rPr>
              <a:t>The first 2 experiments showed the importance of poles and markers in the localization process.</a:t>
            </a:r>
            <a:endParaRPr lang="en-US" sz="2100">
              <a:solidFill>
                <a:schemeClr val="bg1"/>
              </a:solidFill>
              <a:latin typeface="Neutra Text" panose="02000000000000000000" charset="0"/>
              <a:cs typeface="Neutra Text" panose="02000000000000000000" charset="0"/>
            </a:endParaRPr>
          </a:p>
          <a:p>
            <a:pPr>
              <a:lnSpc>
                <a:spcPct val="100000"/>
              </a:lnSpc>
              <a:buFont typeface="Wingdings" panose="05000000000000000000" charset="0"/>
              <a:buChar char=""/>
            </a:pPr>
            <a:r>
              <a:rPr lang="en-US" sz="2100">
                <a:solidFill>
                  <a:schemeClr val="bg1"/>
                </a:solidFill>
                <a:latin typeface="Neutra Text" panose="02000000000000000000" charset="0"/>
                <a:cs typeface="Neutra Text" panose="02000000000000000000" charset="0"/>
              </a:rPr>
              <a:t>The markers' pose estimation in an SLAM situation is good enough for the competition context.</a:t>
            </a:r>
            <a:endParaRPr lang="en-US" sz="2100">
              <a:solidFill>
                <a:schemeClr val="bg1"/>
              </a:solidFill>
              <a:latin typeface="Neutra Text" panose="02000000000000000000" charset="0"/>
              <a:cs typeface="Neutra Text" panose="02000000000000000000" charset="0"/>
            </a:endParaRPr>
          </a:p>
          <a:p>
            <a:pPr>
              <a:lnSpc>
                <a:spcPct val="100000"/>
              </a:lnSpc>
              <a:buFont typeface="Wingdings" panose="05000000000000000000" charset="0"/>
              <a:buChar char=""/>
            </a:pPr>
            <a:r>
              <a:rPr lang="en-US" sz="2100">
                <a:solidFill>
                  <a:schemeClr val="bg1"/>
                </a:solidFill>
                <a:latin typeface="Neutra Text" panose="02000000000000000000" charset="0"/>
                <a:cs typeface="Neutra Text" panose="02000000000000000000" charset="0"/>
              </a:rPr>
              <a:t>NEES is fundamental for the consistency of the filter.</a:t>
            </a:r>
            <a:endParaRPr lang="en-US" sz="2100">
              <a:solidFill>
                <a:schemeClr val="bg1"/>
              </a:solidFill>
              <a:latin typeface="Neutra Text" panose="02000000000000000000" charset="0"/>
              <a:cs typeface="Neutra Text" panose="02000000000000000000" charset="0"/>
            </a:endParaRPr>
          </a:p>
          <a:p>
            <a:pPr>
              <a:lnSpc>
                <a:spcPct val="100000"/>
              </a:lnSpc>
              <a:buFont typeface="Wingdings" panose="05000000000000000000" charset="0"/>
              <a:buChar char=""/>
            </a:pPr>
            <a:r>
              <a:rPr lang="en-US" sz="2100">
                <a:solidFill>
                  <a:schemeClr val="bg1"/>
                </a:solidFill>
                <a:latin typeface="Neutra Text" panose="02000000000000000000" charset="0"/>
                <a:cs typeface="Neutra Text" panose="02000000000000000000" charset="0"/>
              </a:rPr>
              <a:t>Lower confidence of valid measurements implies discarding truly bad measurements, but on the other hand it can discard measurements that can be useful to correct the drone's pose.</a:t>
            </a:r>
            <a:endParaRPr lang="en-US" sz="2100">
              <a:solidFill>
                <a:schemeClr val="bg1"/>
              </a:solidFill>
              <a:latin typeface="Neutra Text" panose="02000000000000000000" charset="0"/>
              <a:cs typeface="Neutra Text" panose="02000000000000000000" charset="0"/>
            </a:endParaRPr>
          </a:p>
          <a:p>
            <a:pPr>
              <a:lnSpc>
                <a:spcPct val="100000"/>
              </a:lnSpc>
              <a:buFont typeface="Wingdings" panose="05000000000000000000" charset="0"/>
              <a:buChar char=""/>
            </a:pPr>
            <a:r>
              <a:rPr lang="en-US" sz="2100">
                <a:solidFill>
                  <a:schemeClr val="bg1"/>
                </a:solidFill>
                <a:latin typeface="Neutra Text" panose="02000000000000000000" charset="0"/>
                <a:cs typeface="Neutra Text" panose="02000000000000000000" charset="0"/>
              </a:rPr>
              <a:t>The value of  α becomes a parameter of the system.</a:t>
            </a:r>
            <a:endParaRPr lang="en-US" sz="2100">
              <a:solidFill>
                <a:schemeClr val="bg1"/>
              </a:solidFill>
              <a:latin typeface="Neutra Text" panose="02000000000000000000" charset="0"/>
              <a:cs typeface="Neutra Text" panose="02000000000000000000" charset="0"/>
            </a:endParaRPr>
          </a:p>
        </p:txBody>
      </p:sp>
      <p:sp>
        <p:nvSpPr>
          <p:cNvPr id="8" name="Text Placeholder 1"/>
          <p:cNvSpPr>
            <a:spLocks noGrp="true"/>
          </p:cNvSpPr>
          <p:nvPr/>
        </p:nvSpPr>
        <p:spPr>
          <a:xfrm>
            <a:off x="6082030" y="503555"/>
            <a:ext cx="5767705" cy="824230"/>
          </a:xfrm>
          <a:prstGeom prst="rect">
            <a:avLst/>
          </a:prstGeom>
          <a:noFill/>
          <a:ln w="9525">
            <a:noFill/>
          </a:ln>
        </p:spPr>
        <p:txBody>
          <a:bodyPr anchor="b"/>
          <a:lstStyle>
            <a:lvl1pPr marL="0" lvl="0" indent="0" algn="l" defTabSz="914400" eaLnBrk="1" fontAlgn="base" latinLnBrk="0" hangingPunct="1">
              <a:lnSpc>
                <a:spcPct val="100000"/>
              </a:lnSpc>
              <a:spcBef>
                <a:spcPct val="20000"/>
              </a:spcBef>
              <a:spcAft>
                <a:spcPct val="0"/>
              </a:spcAft>
              <a:buNone/>
              <a:defRPr sz="1795" b="1" i="0" u="none" kern="1200" baseline="0">
                <a:solidFill>
                  <a:schemeClr val="tx1"/>
                </a:solidFill>
                <a:latin typeface="+mn-lt"/>
                <a:ea typeface="+mn-ea"/>
                <a:cs typeface="+mn-cs"/>
              </a:defRPr>
            </a:lvl1pPr>
            <a:lvl2pPr marL="342900" lvl="1" indent="0" algn="l" defTabSz="914400" eaLnBrk="1" fontAlgn="base" latinLnBrk="0" hangingPunct="1">
              <a:lnSpc>
                <a:spcPct val="100000"/>
              </a:lnSpc>
              <a:spcBef>
                <a:spcPct val="20000"/>
              </a:spcBef>
              <a:spcAft>
                <a:spcPct val="0"/>
              </a:spcAft>
              <a:buNone/>
              <a:defRPr sz="1500" b="1" i="0" u="none" kern="1200" baseline="0">
                <a:solidFill>
                  <a:schemeClr val="tx1"/>
                </a:solidFill>
                <a:latin typeface="+mn-lt"/>
                <a:ea typeface="+mn-ea"/>
                <a:cs typeface="+mn-cs"/>
              </a:defRPr>
            </a:lvl2pPr>
            <a:lvl3pPr marL="685800" lvl="2" indent="0" algn="l" defTabSz="914400" eaLnBrk="1" fontAlgn="base" latinLnBrk="0" hangingPunct="1">
              <a:lnSpc>
                <a:spcPct val="100000"/>
              </a:lnSpc>
              <a:spcBef>
                <a:spcPct val="20000"/>
              </a:spcBef>
              <a:spcAft>
                <a:spcPct val="0"/>
              </a:spcAft>
              <a:buNone/>
              <a:defRPr sz="1350" b="1" i="0" u="none" kern="1200" baseline="0">
                <a:solidFill>
                  <a:schemeClr val="tx1"/>
                </a:solidFill>
                <a:latin typeface="+mn-lt"/>
                <a:ea typeface="+mn-ea"/>
                <a:cs typeface="+mn-cs"/>
              </a:defRPr>
            </a:lvl3pPr>
            <a:lvl4pPr marL="1028700" lvl="3" indent="0" algn="l" defTabSz="914400" eaLnBrk="1" fontAlgn="base" latinLnBrk="0" hangingPunct="1">
              <a:lnSpc>
                <a:spcPct val="100000"/>
              </a:lnSpc>
              <a:spcBef>
                <a:spcPct val="20000"/>
              </a:spcBef>
              <a:spcAft>
                <a:spcPct val="0"/>
              </a:spcAft>
              <a:buNone/>
              <a:defRPr sz="1200" b="1" i="0" u="none" kern="1200" baseline="0">
                <a:solidFill>
                  <a:schemeClr val="tx1"/>
                </a:solidFill>
                <a:latin typeface="+mn-lt"/>
                <a:ea typeface="+mn-ea"/>
                <a:cs typeface="+mn-cs"/>
              </a:defRPr>
            </a:lvl4pPr>
            <a:lvl5pPr marL="1371600" lvl="4" indent="0" algn="l" defTabSz="914400" eaLnBrk="1" fontAlgn="base" latinLnBrk="0" hangingPunct="1">
              <a:lnSpc>
                <a:spcPct val="100000"/>
              </a:lnSpc>
              <a:spcBef>
                <a:spcPct val="20000"/>
              </a:spcBef>
              <a:spcAft>
                <a:spcPct val="0"/>
              </a:spcAft>
              <a:buNone/>
              <a:defRPr sz="1200" b="1" i="0" u="none" kern="1200" baseline="0">
                <a:solidFill>
                  <a:schemeClr val="tx1"/>
                </a:solidFill>
                <a:latin typeface="+mn-lt"/>
                <a:ea typeface="+mn-ea"/>
                <a:cs typeface="+mn-cs"/>
              </a:defRPr>
            </a:lvl5pPr>
            <a:lvl6pPr marL="1715135" lvl="5" indent="0" algn="l" defTabSz="914400" eaLnBrk="1" fontAlgn="base" latinLnBrk="0" hangingPunct="1">
              <a:lnSpc>
                <a:spcPct val="100000"/>
              </a:lnSpc>
              <a:spcBef>
                <a:spcPct val="20000"/>
              </a:spcBef>
              <a:spcAft>
                <a:spcPct val="0"/>
              </a:spcAft>
              <a:buNone/>
              <a:defRPr sz="1200" b="1" i="0" u="none" kern="1200" baseline="0">
                <a:solidFill>
                  <a:schemeClr val="tx1"/>
                </a:solidFill>
                <a:latin typeface="+mn-lt"/>
                <a:ea typeface="+mn-ea"/>
                <a:cs typeface="+mn-cs"/>
              </a:defRPr>
            </a:lvl6pPr>
            <a:lvl7pPr marL="2057400" lvl="6" indent="0" algn="l" defTabSz="914400" eaLnBrk="1" fontAlgn="base" latinLnBrk="0" hangingPunct="1">
              <a:lnSpc>
                <a:spcPct val="100000"/>
              </a:lnSpc>
              <a:spcBef>
                <a:spcPct val="20000"/>
              </a:spcBef>
              <a:spcAft>
                <a:spcPct val="0"/>
              </a:spcAft>
              <a:buNone/>
              <a:defRPr sz="1200" b="1" i="0" u="none" kern="1200" baseline="0">
                <a:solidFill>
                  <a:schemeClr val="tx1"/>
                </a:solidFill>
                <a:latin typeface="+mn-lt"/>
                <a:ea typeface="+mn-ea"/>
                <a:cs typeface="+mn-cs"/>
              </a:defRPr>
            </a:lvl7pPr>
            <a:lvl8pPr marL="2400300" lvl="7" indent="0" algn="l" defTabSz="914400" eaLnBrk="1" fontAlgn="base" latinLnBrk="0" hangingPunct="1">
              <a:lnSpc>
                <a:spcPct val="100000"/>
              </a:lnSpc>
              <a:spcBef>
                <a:spcPct val="20000"/>
              </a:spcBef>
              <a:spcAft>
                <a:spcPct val="0"/>
              </a:spcAft>
              <a:buNone/>
              <a:defRPr sz="1200" b="1" i="0" u="none" kern="1200" baseline="0">
                <a:solidFill>
                  <a:schemeClr val="tx1"/>
                </a:solidFill>
                <a:latin typeface="+mn-lt"/>
                <a:ea typeface="+mn-ea"/>
                <a:cs typeface="+mn-cs"/>
              </a:defRPr>
            </a:lvl8pPr>
            <a:lvl9pPr marL="2743200" lvl="8" indent="0" algn="l" defTabSz="914400" eaLnBrk="1" fontAlgn="base" latinLnBrk="0" hangingPunct="1">
              <a:lnSpc>
                <a:spcPct val="100000"/>
              </a:lnSpc>
              <a:spcBef>
                <a:spcPct val="20000"/>
              </a:spcBef>
              <a:spcAft>
                <a:spcPct val="0"/>
              </a:spcAft>
              <a:buNone/>
              <a:defRPr sz="1200" b="1" i="0" u="none" kern="1200" baseline="0">
                <a:solidFill>
                  <a:schemeClr val="tx1"/>
                </a:solidFill>
                <a:latin typeface="+mn-lt"/>
                <a:ea typeface="+mn-ea"/>
                <a:cs typeface="+mn-cs"/>
              </a:defRPr>
            </a:lvl9pPr>
          </a:lstStyle>
          <a:p>
            <a:pPr algn="ctr"/>
            <a:r>
              <a:rPr lang="en-US" altLang="en-US" sz="3600" b="0">
                <a:solidFill>
                  <a:schemeClr val="bg1"/>
                </a:solidFill>
                <a:latin typeface="Futura Md BT" panose="020B0602020204020303" charset="0"/>
                <a:cs typeface="Futura Md BT" panose="020B0602020204020303" charset="0"/>
              </a:rPr>
              <a:t>Future work</a:t>
            </a:r>
            <a:endParaRPr lang="en-US" altLang="en-US" sz="3600" b="0">
              <a:solidFill>
                <a:schemeClr val="bg1"/>
              </a:solidFill>
              <a:latin typeface="Futura Md BT" panose="020B0602020204020303" charset="0"/>
              <a:cs typeface="Futura Md BT" panose="020B0602020204020303" charset="0"/>
            </a:endParaRPr>
          </a:p>
        </p:txBody>
      </p:sp>
      <p:sp>
        <p:nvSpPr>
          <p:cNvPr id="10" name="Content Placeholder 5"/>
          <p:cNvSpPr>
            <a:spLocks noGrp="true"/>
          </p:cNvSpPr>
          <p:nvPr/>
        </p:nvSpPr>
        <p:spPr>
          <a:xfrm>
            <a:off x="6082665" y="1473200"/>
            <a:ext cx="5980430" cy="5071110"/>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3585"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7965"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7965"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7965"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7965"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7965"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7965"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7965"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a:lnSpc>
                <a:spcPct val="100000"/>
              </a:lnSpc>
              <a:buFont typeface="Wingdings" panose="05000000000000000000" charset="0"/>
              <a:buChar char=""/>
            </a:pPr>
            <a:r>
              <a:rPr lang="en-US" sz="2100">
                <a:solidFill>
                  <a:schemeClr val="bg1"/>
                </a:solidFill>
                <a:latin typeface="Neutra Text" panose="02000000000000000000" charset="0"/>
                <a:cs typeface="Neutra Text" panose="02000000000000000000" charset="0"/>
              </a:rPr>
              <a:t>Deploy and test the proposed implementation in the real drone</a:t>
            </a:r>
            <a:endParaRPr lang="en-US" sz="2100">
              <a:solidFill>
                <a:schemeClr val="bg1"/>
              </a:solidFill>
              <a:latin typeface="Neutra Text" panose="02000000000000000000" charset="0"/>
              <a:cs typeface="Neutra Text" panose="02000000000000000000" charset="0"/>
            </a:endParaRPr>
          </a:p>
          <a:p>
            <a:pPr>
              <a:lnSpc>
                <a:spcPct val="100000"/>
              </a:lnSpc>
              <a:buFont typeface="Wingdings" panose="05000000000000000000" charset="0"/>
              <a:buChar char=""/>
            </a:pPr>
            <a:r>
              <a:rPr lang="en-US" sz="2100">
                <a:solidFill>
                  <a:schemeClr val="bg1"/>
                </a:solidFill>
                <a:latin typeface="Neutra Text" panose="02000000000000000000" charset="0"/>
                <a:cs typeface="Neutra Text" panose="02000000000000000000" charset="0"/>
              </a:rPr>
              <a:t>Fine-tune the noise covariance matrices.</a:t>
            </a:r>
            <a:endParaRPr lang="en-US" sz="2100">
              <a:solidFill>
                <a:schemeClr val="bg1"/>
              </a:solidFill>
              <a:latin typeface="Neutra Text" panose="02000000000000000000" charset="0"/>
              <a:cs typeface="Neutra Text" panose="02000000000000000000" charset="0"/>
            </a:endParaRPr>
          </a:p>
          <a:p>
            <a:pPr>
              <a:lnSpc>
                <a:spcPct val="100000"/>
              </a:lnSpc>
              <a:buFont typeface="Wingdings" panose="05000000000000000000" charset="0"/>
              <a:buChar char=""/>
            </a:pPr>
            <a:r>
              <a:rPr lang="en-US" sz="2100">
                <a:solidFill>
                  <a:schemeClr val="bg1"/>
                </a:solidFill>
                <a:latin typeface="Neutra Text" panose="02000000000000000000" charset="0"/>
                <a:cs typeface="Neutra Text" panose="02000000000000000000" charset="0"/>
              </a:rPr>
              <a:t>Extensive experimentation with Octomap and range sensor for height update.</a:t>
            </a:r>
            <a:endParaRPr lang="en-US" sz="2100">
              <a:solidFill>
                <a:schemeClr val="bg1"/>
              </a:solidFill>
              <a:latin typeface="Neutra Text" panose="02000000000000000000" charset="0"/>
              <a:cs typeface="Neutra Text" panose="02000000000000000000" charset="0"/>
            </a:endParaRPr>
          </a:p>
          <a:p>
            <a:pPr>
              <a:lnSpc>
                <a:spcPct val="100000"/>
              </a:lnSpc>
              <a:buFont typeface="Wingdings" panose="05000000000000000000" charset="0"/>
              <a:buChar char=""/>
            </a:pPr>
            <a:r>
              <a:rPr lang="en-US" sz="2100">
                <a:solidFill>
                  <a:schemeClr val="bg1"/>
                </a:solidFill>
                <a:latin typeface="Neutra Text" panose="02000000000000000000" charset="0"/>
                <a:cs typeface="Neutra Text" panose="02000000000000000000" charset="0"/>
              </a:rPr>
              <a:t>Camera self calibration procedure to improve the Z position estimation using poles and markers</a:t>
            </a:r>
            <a:endParaRPr lang="en-US" sz="2100">
              <a:solidFill>
                <a:schemeClr val="bg1"/>
              </a:solidFill>
              <a:latin typeface="Neutra Text" panose="02000000000000000000" charset="0"/>
              <a:cs typeface="Neutra Text" panose="02000000000000000000" charset="0"/>
            </a:endParaRPr>
          </a:p>
          <a:p>
            <a:pPr>
              <a:lnSpc>
                <a:spcPct val="100000"/>
              </a:lnSpc>
              <a:buFont typeface="Wingdings" panose="05000000000000000000" charset="0"/>
              <a:buChar char=""/>
            </a:pPr>
            <a:r>
              <a:rPr lang="en-US" sz="2100">
                <a:solidFill>
                  <a:schemeClr val="bg1"/>
                </a:solidFill>
                <a:latin typeface="Neutra Text" panose="02000000000000000000" charset="0"/>
                <a:cs typeface="Neutra Text" panose="02000000000000000000" charset="0"/>
              </a:rPr>
              <a:t>Compare the current algorithm with other algorithms like Error-State EKF-SLAM, or UKF-SLAM, and evaluate their performance with the current implementation as baseline</a:t>
            </a:r>
            <a:endParaRPr lang="en-US" sz="2100">
              <a:solidFill>
                <a:schemeClr val="bg1"/>
              </a:solidFill>
              <a:latin typeface="Neutra Text" panose="02000000000000000000" charset="0"/>
              <a:cs typeface="Neutra Text" panose="02000000000000000000" charset="0"/>
            </a:endParaRPr>
          </a:p>
        </p:txBody>
      </p:sp>
      <p:sp>
        <p:nvSpPr>
          <p:cNvPr id="3" name="Slide Number Placeholder 2"/>
          <p:cNvSpPr>
            <a:spLocks noGrp="true"/>
          </p:cNvSpPr>
          <p:nvPr>
            <p:ph type="sldNum" sz="quarter" idx="12"/>
          </p:nvPr>
        </p:nvSpPr>
        <p:spPr/>
        <p:txBody>
          <a:bodyPr/>
          <a:p>
            <a:fld id="{49AE70B2-8BF9-45C0-BB95-33D1B9D3A854}" type="slidenum">
              <a:rPr lang="zh-CN" altLang="en-US" smtClean="0">
                <a:solidFill>
                  <a:schemeClr val="bg1"/>
                </a:solidFill>
                <a:latin typeface="Neutra Text" panose="02000000000000000000" charset="0"/>
                <a:cs typeface="Neutra Text" panose="02000000000000000000" charset="0"/>
              </a:rPr>
            </a:fld>
            <a:endParaRPr lang="zh-CN" altLang="en-US" smtClean="0">
              <a:solidFill>
                <a:schemeClr val="bg1"/>
              </a:solidFill>
              <a:latin typeface="Neutra Text" panose="02000000000000000000" charset="0"/>
              <a:cs typeface="Neutra Text" panose="02000000000000000000"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p:sp>
        <p:nvSpPr>
          <p:cNvPr id="4" name="Title 3"/>
          <p:cNvSpPr>
            <a:spLocks noGrp="true"/>
          </p:cNvSpPr>
          <p:nvPr>
            <p:ph type="title"/>
          </p:nvPr>
        </p:nvSpPr>
        <p:spPr>
          <a:xfrm>
            <a:off x="1748155" y="2130425"/>
            <a:ext cx="8695690" cy="2597150"/>
          </a:xfrm>
        </p:spPr>
        <p:txBody>
          <a:bodyPr anchor="ctr" anchorCtr="false"/>
          <a:p>
            <a:r>
              <a:rPr lang="en-US" altLang="en-US" sz="9600">
                <a:ln w="3175">
                  <a:solidFill>
                    <a:schemeClr val="tx1"/>
                  </a:solidFill>
                  <a:prstDash val="solid"/>
                </a:ln>
                <a:solidFill>
                  <a:schemeClr val="bg1"/>
                </a:solidFill>
                <a:effectLst/>
                <a:latin typeface="Futura Md BT" panose="020B0602020204020303" charset="0"/>
                <a:cs typeface="Futura Md BT" panose="020B0602020204020303" charset="0"/>
                <a:sym typeface="+mn-ea"/>
              </a:rPr>
              <a:t>Thank you!</a:t>
            </a:r>
            <a:br>
              <a:rPr lang="en-US" altLang="en-US" sz="7200">
                <a:ln w="3175">
                  <a:solidFill>
                    <a:schemeClr val="tx1"/>
                  </a:solidFill>
                  <a:prstDash val="solid"/>
                </a:ln>
                <a:solidFill>
                  <a:schemeClr val="bg1"/>
                </a:solidFill>
                <a:effectLst/>
                <a:latin typeface="Futura Md BT" panose="020B0602020204020303" charset="0"/>
                <a:cs typeface="Futura Md BT" panose="020B0602020204020303" charset="0"/>
                <a:sym typeface="+mn-ea"/>
              </a:rPr>
            </a:br>
            <a:r>
              <a:rPr lang="en-US" altLang="en-US" sz="6000">
                <a:ln w="3175">
                  <a:solidFill>
                    <a:schemeClr val="tx1"/>
                  </a:solidFill>
                  <a:prstDash val="solid"/>
                </a:ln>
                <a:solidFill>
                  <a:schemeClr val="bg1"/>
                </a:solidFill>
                <a:effectLst/>
                <a:latin typeface="Futura Md BT" panose="020B0602020204020303" charset="0"/>
                <a:cs typeface="Futura Md BT" panose="020B0602020204020303" charset="0"/>
                <a:sym typeface="+mn-ea"/>
              </a:rPr>
              <a:t>any question?</a:t>
            </a:r>
            <a:endParaRPr lang="en-US" altLang="en-US" sz="6000">
              <a:ln w="3175">
                <a:solidFill>
                  <a:schemeClr val="tx1"/>
                </a:solidFill>
                <a:prstDash val="solid"/>
              </a:ln>
              <a:solidFill>
                <a:schemeClr val="bg1"/>
              </a:solidFill>
              <a:effectLst/>
              <a:latin typeface="Futura Md BT" panose="020B0602020204020303" charset="0"/>
              <a:cs typeface="Futura Md BT" panose="020B0602020204020303" charset="0"/>
              <a:sym typeface="+mn-ea"/>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p:sp>
        <p:nvSpPr>
          <p:cNvPr id="4" name="Title 3"/>
          <p:cNvSpPr>
            <a:spLocks noGrp="true"/>
          </p:cNvSpPr>
          <p:nvPr>
            <p:ph type="title"/>
          </p:nvPr>
        </p:nvSpPr>
        <p:spPr>
          <a:xfrm>
            <a:off x="1647825" y="436880"/>
            <a:ext cx="8896350" cy="716915"/>
          </a:xfrm>
        </p:spPr>
        <p:txBody>
          <a:bodyPr anchor="ctr" anchorCtr="false"/>
          <a:p>
            <a:r>
              <a:rPr lang="en-US" sz="3600">
                <a:solidFill>
                  <a:schemeClr val="bg1"/>
                </a:solidFill>
                <a:latin typeface="Futura Md BT" panose="020B0602020204020303" charset="0"/>
                <a:cs typeface="Futura Md BT" panose="020B0602020204020303" charset="0"/>
              </a:rPr>
              <a:t>Simultaneous Localization and Mapping</a:t>
            </a:r>
            <a:endParaRPr lang="en-US" sz="3600">
              <a:solidFill>
                <a:schemeClr val="bg1"/>
              </a:solidFill>
              <a:latin typeface="Futura Md BT" panose="020B0602020204020303" charset="0"/>
              <a:cs typeface="Futura Md BT" panose="020B0602020204020303" charset="0"/>
            </a:endParaRPr>
          </a:p>
        </p:txBody>
      </p:sp>
      <p:pic>
        <p:nvPicPr>
          <p:cNvPr id="7" name="Content Placeholder 6" descr="/home/diego/dev/polimi/thesis/thesis_doc/Images/fig27-where-am-i.pngfig27-where-am-i"/>
          <p:cNvPicPr>
            <a:picLocks noChangeAspect="true"/>
          </p:cNvPicPr>
          <p:nvPr>
            <p:ph idx="1"/>
          </p:nvPr>
        </p:nvPicPr>
        <p:blipFill>
          <a:blip r:embed="rId1"/>
          <a:srcRect/>
          <a:stretch>
            <a:fillRect/>
          </a:stretch>
        </p:blipFill>
        <p:spPr>
          <a:xfrm>
            <a:off x="6657340" y="2187575"/>
            <a:ext cx="5126355" cy="2482215"/>
          </a:xfrm>
          <a:prstGeom prst="rect">
            <a:avLst/>
          </a:prstGeom>
        </p:spPr>
      </p:pic>
      <p:sp>
        <p:nvSpPr>
          <p:cNvPr id="6" name="Text Placeholder 5"/>
          <p:cNvSpPr>
            <a:spLocks noGrp="true"/>
          </p:cNvSpPr>
          <p:nvPr>
            <p:ph type="body" sz="half" idx="2"/>
          </p:nvPr>
        </p:nvSpPr>
        <p:spPr>
          <a:xfrm>
            <a:off x="840105" y="2496185"/>
            <a:ext cx="5817235" cy="1866265"/>
          </a:xfrm>
        </p:spPr>
        <p:txBody>
          <a:bodyPr/>
          <a:p>
            <a:pPr marL="342900" indent="-342900">
              <a:lnSpc>
                <a:spcPct val="130000"/>
              </a:lnSpc>
              <a:buFont typeface="Wingdings" panose="05000000000000000000" charset="0"/>
              <a:buChar char=""/>
            </a:pPr>
            <a:r>
              <a:rPr lang="en-US" sz="2400">
                <a:solidFill>
                  <a:schemeClr val="bg1"/>
                </a:solidFill>
                <a:latin typeface="Neutra Text" panose="02000000000000000000" charset="0"/>
                <a:cs typeface="Neutra Text" panose="02000000000000000000" charset="0"/>
              </a:rPr>
              <a:t>Localization: where the robot is</a:t>
            </a:r>
            <a:endParaRPr lang="en-US" sz="2400">
              <a:solidFill>
                <a:schemeClr val="bg1"/>
              </a:solidFill>
              <a:latin typeface="Neutra Text" panose="02000000000000000000" charset="0"/>
              <a:cs typeface="Neutra Text" panose="02000000000000000000" charset="0"/>
            </a:endParaRPr>
          </a:p>
          <a:p>
            <a:pPr marL="342900" indent="-342900">
              <a:lnSpc>
                <a:spcPct val="130000"/>
              </a:lnSpc>
              <a:buFont typeface="Wingdings" panose="05000000000000000000" charset="0"/>
              <a:buChar char=""/>
            </a:pPr>
            <a:r>
              <a:rPr lang="en-US" sz="2400">
                <a:solidFill>
                  <a:schemeClr val="bg1"/>
                </a:solidFill>
                <a:latin typeface="Neutra Text" panose="02000000000000000000" charset="0"/>
                <a:cs typeface="Neutra Text" panose="02000000000000000000" charset="0"/>
              </a:rPr>
              <a:t>Mapping: build a map of the environment</a:t>
            </a:r>
            <a:endParaRPr lang="en-US" sz="2400">
              <a:solidFill>
                <a:schemeClr val="bg1"/>
              </a:solidFill>
              <a:latin typeface="Neutra Text" panose="02000000000000000000" charset="0"/>
              <a:cs typeface="Neutra Text" panose="02000000000000000000" charset="0"/>
            </a:endParaRPr>
          </a:p>
          <a:p>
            <a:pPr marL="342900" indent="-342900">
              <a:lnSpc>
                <a:spcPct val="130000"/>
              </a:lnSpc>
              <a:buFont typeface="Wingdings" panose="05000000000000000000" charset="0"/>
              <a:buChar char=""/>
            </a:pPr>
            <a:r>
              <a:rPr lang="en-US" sz="2400">
                <a:solidFill>
                  <a:schemeClr val="bg1"/>
                </a:solidFill>
                <a:latin typeface="Neutra Text" panose="02000000000000000000" charset="0"/>
                <a:cs typeface="Neutra Text" panose="02000000000000000000" charset="0"/>
              </a:rPr>
              <a:t>SLAM: localize itself while building a map</a:t>
            </a:r>
            <a:endParaRPr lang="en-US" sz="2400">
              <a:solidFill>
                <a:schemeClr val="bg1"/>
              </a:solidFill>
              <a:latin typeface="Neutra Text" panose="02000000000000000000" charset="0"/>
              <a:cs typeface="Neutra Text" panose="02000000000000000000" charset="0"/>
            </a:endParaRPr>
          </a:p>
        </p:txBody>
      </p:sp>
      <p:sp>
        <p:nvSpPr>
          <p:cNvPr id="2" name="Slide Number Placeholder 1"/>
          <p:cNvSpPr>
            <a:spLocks noGrp="true"/>
          </p:cNvSpPr>
          <p:nvPr>
            <p:ph type="sldNum" sz="quarter" idx="12"/>
          </p:nvPr>
        </p:nvSpPr>
        <p:spPr>
          <a:noFill/>
        </p:spPr>
        <p:txBody>
          <a:bodyPr/>
          <a:p>
            <a:pPr marL="0" marR="0" lvl="0" indent="0" algn="r" defTabSz="914400" rtl="0" eaLnBrk="1" fontAlgn="base" latinLnBrk="0" hangingPunct="1">
              <a:lnSpc>
                <a:spcPct val="100000"/>
              </a:lnSpc>
              <a:spcBef>
                <a:spcPct val="0"/>
              </a:spcBef>
              <a:spcAft>
                <a:spcPct val="0"/>
              </a:spcAft>
              <a:buClrTx/>
              <a:buSzTx/>
              <a:buFontTx/>
              <a:buNone/>
              <a:defRPr/>
            </a:pPr>
            <a:fld id="{9C4527FD-C22F-4528-B2BB-24ACAEFD76BE}" type="slidenum">
              <a:rPr kumimoji="0" lang="en-US" altLang="zh-CN" sz="1400" b="0" i="0" u="none" strike="noStrike" kern="1200" cap="none" spc="0" normalizeH="0" baseline="0" noProof="0" smtClean="0">
                <a:ln>
                  <a:noFill/>
                </a:ln>
                <a:solidFill>
                  <a:schemeClr val="bg1"/>
                </a:solidFill>
                <a:effectLst/>
                <a:uLnTx/>
                <a:uFillTx/>
                <a:latin typeface="Neutra Text" panose="02000000000000000000" charset="0"/>
                <a:ea typeface="Droid Sans Fallback" panose="020B0502000000000001" charset="-122"/>
                <a:cs typeface="Neutra Text" panose="02000000000000000000" charset="0"/>
              </a:rPr>
            </a:fld>
            <a:endParaRPr kumimoji="0" lang="en-US" altLang="zh-CN" sz="1400" b="0" i="0" u="none" strike="noStrike" kern="1200" cap="none" spc="0" normalizeH="0" baseline="0" noProof="0" smtClean="0">
              <a:ln>
                <a:noFill/>
              </a:ln>
              <a:solidFill>
                <a:schemeClr val="bg1"/>
              </a:solidFill>
              <a:effectLst/>
              <a:uLnTx/>
              <a:uFillTx/>
              <a:latin typeface="Neutra Text" panose="02000000000000000000" charset="0"/>
              <a:ea typeface="Droid Sans Fallback" panose="020B0502000000000001" charset="-122"/>
              <a:cs typeface="Neutra Text" panose="02000000000000000000"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p:sp>
        <p:nvSpPr>
          <p:cNvPr id="4" name="Title 3"/>
          <p:cNvSpPr>
            <a:spLocks noGrp="true"/>
          </p:cNvSpPr>
          <p:nvPr>
            <p:ph type="title"/>
          </p:nvPr>
        </p:nvSpPr>
        <p:spPr>
          <a:xfrm>
            <a:off x="1647825" y="236855"/>
            <a:ext cx="8896350" cy="716915"/>
          </a:xfrm>
        </p:spPr>
        <p:txBody>
          <a:bodyPr anchor="ctr" anchorCtr="false"/>
          <a:p>
            <a:r>
              <a:rPr lang="en-US" sz="3600">
                <a:solidFill>
                  <a:schemeClr val="bg1"/>
                </a:solidFill>
                <a:latin typeface="Futura Md BT" panose="020B0602020204020303" charset="0"/>
                <a:cs typeface="Futura Md BT" panose="020B0602020204020303" charset="0"/>
              </a:rPr>
              <a:t>EKF-SLAM approach</a:t>
            </a:r>
            <a:endParaRPr lang="en-US" sz="3600">
              <a:solidFill>
                <a:schemeClr val="bg1"/>
              </a:solidFill>
              <a:latin typeface="Futura Md BT" panose="020B0602020204020303" charset="0"/>
              <a:cs typeface="Futura Md BT" panose="020B0602020204020303" charset="0"/>
            </a:endParaRPr>
          </a:p>
        </p:txBody>
      </p:sp>
      <mc:AlternateContent xmlns:mc="http://schemas.openxmlformats.org/markup-compatibility/2006">
        <mc:Choice xmlns:a14="http://schemas.microsoft.com/office/drawing/2010/main" Requires="a14">
          <p:sp>
            <p:nvSpPr>
              <p:cNvPr id="6" name="Text Placeholder 5"/>
              <p:cNvSpPr>
                <a:spLocks noGrp="true"/>
              </p:cNvSpPr>
              <p:nvPr>
                <p:ph type="body" sz="half" idx="2"/>
              </p:nvPr>
            </p:nvSpPr>
            <p:spPr>
              <a:xfrm>
                <a:off x="699770" y="1767205"/>
                <a:ext cx="6610350" cy="3323590"/>
              </a:xfrm>
            </p:spPr>
            <p:txBody>
              <a:bodyPr/>
              <a:p>
                <a:pPr marL="342900" indent="-342900">
                  <a:lnSpc>
                    <a:spcPct val="100000"/>
                  </a:lnSpc>
                  <a:buFont typeface="Wingdings" panose="05000000000000000000" charset="0"/>
                  <a:buChar char=""/>
                </a:pPr>
                <a:r>
                  <a:rPr lang="en-US" sz="2400">
                    <a:solidFill>
                      <a:schemeClr val="bg1"/>
                    </a:solidFill>
                    <a:latin typeface="Neutra Text" panose="02000000000000000000" charset="0"/>
                    <a:cs typeface="Neutra Text" panose="02000000000000000000" charset="0"/>
                  </a:rPr>
                  <a:t>Motion model: </a:t>
                </a:r>
                <a14:m>
                  <m:oMath xmlns:m="http://schemas.openxmlformats.org/officeDocument/2006/math">
                    <m:r>
                      <a:rPr lang="en-US" sz="2400" i="1">
                        <a:solidFill>
                          <a:schemeClr val="bg1"/>
                        </a:solidFill>
                        <a:latin typeface="DejaVu Math TeX Gyre" panose="02000503000000000000" charset="0"/>
                        <a:cs typeface="DejaVu Math TeX Gyre" panose="02000503000000000000" charset="0"/>
                      </a:rPr>
                      <m:t>𝑔</m:t>
                    </m:r>
                    <m:r>
                      <a:rPr lang="en-US" sz="2400" i="1">
                        <a:solidFill>
                          <a:schemeClr val="bg1"/>
                        </a:solidFill>
                        <a:latin typeface="DejaVu Math TeX Gyre" panose="02000503000000000000" charset="0"/>
                        <a:cs typeface="DejaVu Math TeX Gyre" panose="02000503000000000000" charset="0"/>
                      </a:rPr>
                      <m:t>(</m:t>
                    </m:r>
                    <m:sSub>
                      <m:sSubPr>
                        <m:ctrlPr>
                          <a:rPr lang="en-US" sz="2400" i="1">
                            <a:solidFill>
                              <a:schemeClr val="bg1"/>
                            </a:solidFill>
                            <a:latin typeface="DejaVu Math TeX Gyre" panose="02000503000000000000" charset="0"/>
                            <a:cs typeface="DejaVu Math TeX Gyre" panose="02000503000000000000" charset="0"/>
                          </a:rPr>
                        </m:ctrlPr>
                      </m:sSubPr>
                      <m:e>
                        <m:r>
                          <a:rPr lang="en-US" sz="2400" i="1">
                            <a:solidFill>
                              <a:schemeClr val="bg1"/>
                            </a:solidFill>
                            <a:latin typeface="DejaVu Math TeX Gyre" panose="02000503000000000000" charset="0"/>
                            <a:cs typeface="DejaVu Math TeX Gyre" panose="02000503000000000000" charset="0"/>
                          </a:rPr>
                          <m:t>𝑢</m:t>
                        </m:r>
                      </m:e>
                      <m:sub>
                        <m:r>
                          <a:rPr lang="en-US" sz="2400" i="1">
                            <a:solidFill>
                              <a:schemeClr val="bg1"/>
                            </a:solidFill>
                            <a:latin typeface="DejaVu Math TeX Gyre" panose="02000503000000000000" charset="0"/>
                            <a:cs typeface="DejaVu Math TeX Gyre" panose="02000503000000000000" charset="0"/>
                          </a:rPr>
                          <m:t>𝑡</m:t>
                        </m:r>
                      </m:sub>
                    </m:sSub>
                    <m:r>
                      <a:rPr lang="en-US" sz="2400" i="1">
                        <a:solidFill>
                          <a:schemeClr val="bg1"/>
                        </a:solidFill>
                        <a:latin typeface="DejaVu Math TeX Gyre" panose="02000503000000000000" charset="0"/>
                        <a:cs typeface="DejaVu Math TeX Gyre" panose="02000503000000000000" charset="0"/>
                      </a:rPr>
                      <m:t>,</m:t>
                    </m:r>
                    <m:sSub>
                      <m:sSubPr>
                        <m:ctrlPr>
                          <a:rPr lang="en-US" sz="2400" i="1">
                            <a:solidFill>
                              <a:schemeClr val="bg1"/>
                            </a:solidFill>
                            <a:latin typeface="DejaVu Math TeX Gyre" panose="02000503000000000000" charset="0"/>
                            <a:cs typeface="DejaVu Math TeX Gyre" panose="02000503000000000000" charset="0"/>
                          </a:rPr>
                        </m:ctrlPr>
                      </m:sSubPr>
                      <m:e>
                        <m:r>
                          <a:rPr lang="en-US" sz="2400" i="1">
                            <a:solidFill>
                              <a:schemeClr val="bg1"/>
                            </a:solidFill>
                            <a:latin typeface="DejaVu Math TeX Gyre" panose="02000503000000000000" charset="0"/>
                            <a:cs typeface="DejaVu Math TeX Gyre" panose="02000503000000000000" charset="0"/>
                          </a:rPr>
                          <m:t>𝜇</m:t>
                        </m:r>
                      </m:e>
                      <m:sub>
                        <m:r>
                          <a:rPr lang="en-US" sz="2400" i="1">
                            <a:solidFill>
                              <a:schemeClr val="bg1"/>
                            </a:solidFill>
                            <a:latin typeface="DejaVu Math TeX Gyre" panose="02000503000000000000" charset="0"/>
                            <a:cs typeface="DejaVu Math TeX Gyre" panose="02000503000000000000" charset="0"/>
                          </a:rPr>
                          <m:t>𝑡</m:t>
                        </m:r>
                        <m:r>
                          <a:rPr lang="en-US" sz="2400" i="1">
                            <a:solidFill>
                              <a:schemeClr val="bg1"/>
                            </a:solidFill>
                            <a:latin typeface="DejaVu Math TeX Gyre" panose="02000503000000000000" charset="0"/>
                            <a:cs typeface="DejaVu Math TeX Gyre" panose="02000503000000000000" charset="0"/>
                          </a:rPr>
                          <m:t>−</m:t>
                        </m:r>
                        <m:r>
                          <a:rPr lang="en-US" sz="2400" i="1">
                            <a:solidFill>
                              <a:schemeClr val="bg1"/>
                            </a:solidFill>
                            <a:latin typeface="DejaVu Math TeX Gyre" panose="02000503000000000000" charset="0"/>
                            <a:cs typeface="DejaVu Math TeX Gyre" panose="02000503000000000000" charset="0"/>
                          </a:rPr>
                          <m:t>1</m:t>
                        </m:r>
                      </m:sub>
                    </m:sSub>
                    <m:r>
                      <a:rPr lang="en-US" sz="2400" i="1">
                        <a:solidFill>
                          <a:schemeClr val="bg1"/>
                        </a:solidFill>
                        <a:latin typeface="DejaVu Math TeX Gyre" panose="02000503000000000000" charset="0"/>
                        <a:cs typeface="DejaVu Math TeX Gyre" panose="02000503000000000000" charset="0"/>
                      </a:rPr>
                      <m:t>)</m:t>
                    </m:r>
                  </m:oMath>
                </a14:m>
                <a:endParaRPr lang="en-US" sz="2400">
                  <a:solidFill>
                    <a:schemeClr val="bg1"/>
                  </a:solidFill>
                  <a:latin typeface="Neutra Text" panose="02000000000000000000" charset="0"/>
                  <a:cs typeface="Neutra Text" panose="02000000000000000000" charset="0"/>
                </a:endParaRPr>
              </a:p>
              <a:p>
                <a:pPr marL="342900" indent="-342900">
                  <a:lnSpc>
                    <a:spcPct val="100000"/>
                  </a:lnSpc>
                  <a:buFont typeface="Wingdings" panose="05000000000000000000" charset="0"/>
                  <a:buChar char=""/>
                </a:pPr>
                <a:r>
                  <a:rPr lang="en-US" sz="2400">
                    <a:solidFill>
                      <a:schemeClr val="bg1"/>
                    </a:solidFill>
                    <a:latin typeface="Neutra Text" panose="02000000000000000000" charset="0"/>
                    <a:cs typeface="Neutra Text" panose="02000000000000000000" charset="0"/>
                  </a:rPr>
                  <a:t>Observation model: </a:t>
                </a:r>
                <a14:m>
                  <m:oMath xmlns:m="http://schemas.openxmlformats.org/officeDocument/2006/math">
                    <m:r>
                      <a:rPr lang="en-US" sz="2400" i="1">
                        <a:solidFill>
                          <a:schemeClr val="bg1"/>
                        </a:solidFill>
                        <a:latin typeface="DejaVu Math TeX Gyre" panose="02000503000000000000" charset="0"/>
                        <a:cs typeface="DejaVu Math TeX Gyre" panose="02000503000000000000" charset="0"/>
                      </a:rPr>
                      <m:t>ℎ</m:t>
                    </m:r>
                    <m:r>
                      <a:rPr lang="en-US" sz="2400" i="1">
                        <a:solidFill>
                          <a:schemeClr val="bg1"/>
                        </a:solidFill>
                        <a:latin typeface="DejaVu Math TeX Gyre" panose="02000503000000000000" charset="0"/>
                        <a:cs typeface="DejaVu Math TeX Gyre" panose="02000503000000000000" charset="0"/>
                      </a:rPr>
                      <m:t>(</m:t>
                    </m:r>
                    <m:sSub>
                      <m:sSubPr>
                        <m:ctrlPr>
                          <a:rPr lang="en-US" sz="2400" i="1">
                            <a:solidFill>
                              <a:schemeClr val="bg1"/>
                            </a:solidFill>
                            <a:latin typeface="DejaVu Math TeX Gyre" panose="02000503000000000000" charset="0"/>
                            <a:cs typeface="DejaVu Math TeX Gyre" panose="02000503000000000000" charset="0"/>
                          </a:rPr>
                        </m:ctrlPr>
                      </m:sSubPr>
                      <m:e>
                        <m:acc>
                          <m:accPr>
                            <m:ctrlPr>
                              <a:rPr lang="en-US" sz="2400" i="1">
                                <a:solidFill>
                                  <a:schemeClr val="bg1"/>
                                </a:solidFill>
                                <a:latin typeface="DejaVu Math TeX Gyre" panose="02000503000000000000" charset="0"/>
                                <a:cs typeface="DejaVu Math TeX Gyre" panose="02000503000000000000" charset="0"/>
                              </a:rPr>
                            </m:ctrlPr>
                          </m:accPr>
                          <m:e>
                            <m:r>
                              <a:rPr lang="en-US" sz="2400" i="1">
                                <a:solidFill>
                                  <a:schemeClr val="bg1"/>
                                </a:solidFill>
                                <a:latin typeface="DejaVu Math TeX Gyre" panose="02000503000000000000" charset="0"/>
                                <a:cs typeface="DejaVu Math TeX Gyre" panose="02000503000000000000" charset="0"/>
                              </a:rPr>
                              <m:t>𝜇</m:t>
                            </m:r>
                          </m:e>
                        </m:acc>
                      </m:e>
                      <m:sub>
                        <m:r>
                          <a:rPr lang="en-US" sz="2400" i="1">
                            <a:solidFill>
                              <a:schemeClr val="bg1"/>
                            </a:solidFill>
                            <a:latin typeface="DejaVu Math TeX Gyre" panose="02000503000000000000" charset="0"/>
                            <a:cs typeface="DejaVu Math TeX Gyre" panose="02000503000000000000" charset="0"/>
                          </a:rPr>
                          <m:t>𝑡</m:t>
                        </m:r>
                      </m:sub>
                    </m:sSub>
                    <m:r>
                      <a:rPr lang="en-US" sz="2400" i="1">
                        <a:solidFill>
                          <a:schemeClr val="bg1"/>
                        </a:solidFill>
                        <a:latin typeface="DejaVu Math TeX Gyre" panose="02000503000000000000" charset="0"/>
                        <a:cs typeface="DejaVu Math TeX Gyre" panose="02000503000000000000" charset="0"/>
                      </a:rPr>
                      <m:t>)</m:t>
                    </m:r>
                  </m:oMath>
                </a14:m>
                <a:endParaRPr lang="en-US" sz="2400">
                  <a:solidFill>
                    <a:schemeClr val="bg1"/>
                  </a:solidFill>
                  <a:latin typeface="Neutra Text" panose="02000000000000000000" charset="0"/>
                  <a:cs typeface="Neutra Text" panose="02000000000000000000" charset="0"/>
                </a:endParaRPr>
              </a:p>
              <a:p>
                <a:pPr>
                  <a:lnSpc>
                    <a:spcPct val="100000"/>
                  </a:lnSpc>
                  <a:buFont typeface="Wingdings" panose="05000000000000000000" charset="0"/>
                </a:pPr>
                <a:endParaRPr lang="en-US" sz="2400">
                  <a:solidFill>
                    <a:schemeClr val="bg1"/>
                  </a:solidFill>
                  <a:latin typeface="Neutra Text" panose="02000000000000000000" charset="0"/>
                  <a:cs typeface="Neutra Text" panose="02000000000000000000" charset="0"/>
                </a:endParaRPr>
              </a:p>
              <a:p>
                <a:pPr marL="342900" indent="-342900">
                  <a:lnSpc>
                    <a:spcPct val="100000"/>
                  </a:lnSpc>
                  <a:buFont typeface="Wingdings" panose="05000000000000000000" charset="0"/>
                  <a:buChar char=""/>
                </a:pPr>
                <a:r>
                  <a:rPr lang="en-US" sz="2400">
                    <a:solidFill>
                      <a:schemeClr val="bg1"/>
                    </a:solidFill>
                    <a:latin typeface="Neutra Text" panose="02000000000000000000" charset="0"/>
                    <a:cs typeface="Neutra Text" panose="02000000000000000000" charset="0"/>
                  </a:rPr>
                  <a:t>The full-state (map) is:</a:t>
                </a:r>
                <a:endParaRPr lang="en-US" sz="2400">
                  <a:solidFill>
                    <a:schemeClr val="bg1"/>
                  </a:solidFill>
                  <a:latin typeface="Neutra Text" panose="02000000000000000000" charset="0"/>
                  <a:cs typeface="Neutra Text" panose="02000000000000000000" charset="0"/>
                </a:endParaRPr>
              </a:p>
              <a:p>
                <a:pPr marL="800100" lvl="1" indent="-342900">
                  <a:lnSpc>
                    <a:spcPct val="100000"/>
                  </a:lnSpc>
                  <a:buFont typeface="Wingdings" panose="05000000000000000000" charset="0"/>
                  <a:buChar char=""/>
                </a:pPr>
                <a14:m>
                  <m:oMath xmlns:m="http://schemas.openxmlformats.org/officeDocument/2006/math">
                    <m:r>
                      <a:rPr lang="en-US" sz="2100" i="1">
                        <a:solidFill>
                          <a:schemeClr val="bg1"/>
                        </a:solidFill>
                        <a:latin typeface="DejaVu Math TeX Gyre" panose="02000503000000000000" charset="0"/>
                        <a:cs typeface="DejaVu Math TeX Gyre" panose="02000503000000000000" charset="0"/>
                      </a:rPr>
                      <m:t>𝜇</m:t>
                    </m:r>
                    <m:r>
                      <a:rPr lang="en-US" sz="2100" i="1">
                        <a:solidFill>
                          <a:schemeClr val="bg1"/>
                        </a:solidFill>
                        <a:latin typeface="DejaVu Math TeX Gyre" panose="02000503000000000000" charset="0"/>
                        <a:cs typeface="DejaVu Math TeX Gyre" panose="02000503000000000000" charset="0"/>
                      </a:rPr>
                      <m:t>=</m:t>
                    </m:r>
                    <m:sSup>
                      <m:sSupPr>
                        <m:ctrlPr>
                          <a:rPr lang="en-US" sz="2100" i="1">
                            <a:solidFill>
                              <a:schemeClr val="bg1"/>
                            </a:solidFill>
                            <a:latin typeface="DejaVu Math TeX Gyre" panose="02000503000000000000" charset="0"/>
                            <a:cs typeface="DejaVu Math TeX Gyre" panose="02000503000000000000" charset="0"/>
                          </a:rPr>
                        </m:ctrlPr>
                      </m:sSupPr>
                      <m:e>
                        <m:r>
                          <a:rPr lang="en-US" sz="2100" i="1">
                            <a:solidFill>
                              <a:schemeClr val="bg1"/>
                            </a:solidFill>
                            <a:latin typeface="DejaVu Math TeX Gyre" panose="02000503000000000000" charset="0"/>
                            <a:cs typeface="DejaVu Math TeX Gyre" panose="02000503000000000000" charset="0"/>
                          </a:rPr>
                          <m:t>[</m:t>
                        </m:r>
                        <m:sSub>
                          <m:sSubPr>
                            <m:ctrlPr>
                              <a:rPr lang="en-US" sz="2100" i="1">
                                <a:solidFill>
                                  <a:schemeClr val="bg1"/>
                                </a:solidFill>
                                <a:latin typeface="DejaVu Math TeX Gyre" panose="02000503000000000000" charset="0"/>
                                <a:cs typeface="DejaVu Math TeX Gyre" panose="02000503000000000000" charset="0"/>
                              </a:rPr>
                            </m:ctrlPr>
                          </m:sSubPr>
                          <m:e>
                            <m:r>
                              <a:rPr lang="en-US" sz="2100" i="1">
                                <a:solidFill>
                                  <a:schemeClr val="bg1"/>
                                </a:solidFill>
                                <a:latin typeface="DejaVu Math TeX Gyre" panose="02000503000000000000" charset="0"/>
                                <a:cs typeface="DejaVu Math TeX Gyre" panose="02000503000000000000" charset="0"/>
                              </a:rPr>
                              <m:t>𝑞</m:t>
                            </m:r>
                          </m:e>
                          <m:sub>
                            <m:r>
                              <a:rPr lang="en-US" sz="2100" i="1">
                                <a:solidFill>
                                  <a:schemeClr val="bg1"/>
                                </a:solidFill>
                                <a:latin typeface="DejaVu Math TeX Gyre" panose="02000503000000000000" charset="0"/>
                                <a:cs typeface="DejaVu Math TeX Gyre" panose="02000503000000000000" charset="0"/>
                              </a:rPr>
                              <m:t>𝑟</m:t>
                            </m:r>
                          </m:sub>
                        </m:sSub>
                        <m:r>
                          <a:rPr lang="en-US" sz="2100" i="1">
                            <a:solidFill>
                              <a:schemeClr val="bg1"/>
                            </a:solidFill>
                            <a:latin typeface="DejaVu Math TeX Gyre" panose="02000503000000000000" charset="0"/>
                            <a:cs typeface="DejaVu Math TeX Gyre" panose="02000503000000000000" charset="0"/>
                          </a:rPr>
                          <m:t> </m:t>
                        </m:r>
                        <m:sSub>
                          <m:sSubPr>
                            <m:ctrlPr>
                              <a:rPr lang="en-US" sz="2100" i="1">
                                <a:solidFill>
                                  <a:schemeClr val="bg1"/>
                                </a:solidFill>
                                <a:latin typeface="DejaVu Math TeX Gyre" panose="02000503000000000000" charset="0"/>
                                <a:cs typeface="DejaVu Math TeX Gyre" panose="02000503000000000000" charset="0"/>
                              </a:rPr>
                            </m:ctrlPr>
                          </m:sSubPr>
                          <m:e>
                            <m:r>
                              <a:rPr lang="en-US" sz="2100" i="1">
                                <a:solidFill>
                                  <a:schemeClr val="bg1"/>
                                </a:solidFill>
                                <a:latin typeface="DejaVu Math TeX Gyre" panose="02000503000000000000" charset="0"/>
                                <a:cs typeface="DejaVu Math TeX Gyre" panose="02000503000000000000" charset="0"/>
                              </a:rPr>
                              <m:t>𝑚</m:t>
                            </m:r>
                          </m:e>
                          <m:sub>
                            <m:r>
                              <a:rPr lang="en-US" sz="2100" i="1">
                                <a:solidFill>
                                  <a:schemeClr val="bg1"/>
                                </a:solidFill>
                                <a:latin typeface="DejaVu Math TeX Gyre" panose="02000503000000000000" charset="0"/>
                                <a:cs typeface="DejaVu Math TeX Gyre" panose="02000503000000000000" charset="0"/>
                              </a:rPr>
                              <m:t>0</m:t>
                            </m:r>
                          </m:sub>
                        </m:sSub>
                        <m:r>
                          <a:rPr lang="en-US" sz="2100" i="1">
                            <a:solidFill>
                              <a:schemeClr val="bg1"/>
                            </a:solidFill>
                            <a:latin typeface="DejaVu Math TeX Gyre" panose="02000503000000000000" charset="0"/>
                            <a:cs typeface="DejaVu Math TeX Gyre" panose="02000503000000000000" charset="0"/>
                          </a:rPr>
                          <m:t> ... </m:t>
                        </m:r>
                        <m:sSub>
                          <m:sSubPr>
                            <m:ctrlPr>
                              <a:rPr lang="en-US" sz="2100" i="1">
                                <a:solidFill>
                                  <a:schemeClr val="bg1"/>
                                </a:solidFill>
                                <a:latin typeface="DejaVu Math TeX Gyre" panose="02000503000000000000" charset="0"/>
                                <a:cs typeface="DejaVu Math TeX Gyre" panose="02000503000000000000" charset="0"/>
                              </a:rPr>
                            </m:ctrlPr>
                          </m:sSubPr>
                          <m:e>
                            <m:r>
                              <a:rPr lang="en-US" sz="2100" i="1">
                                <a:solidFill>
                                  <a:schemeClr val="bg1"/>
                                </a:solidFill>
                                <a:latin typeface="DejaVu Math TeX Gyre" panose="02000503000000000000" charset="0"/>
                                <a:cs typeface="DejaVu Math TeX Gyre" panose="02000503000000000000" charset="0"/>
                              </a:rPr>
                              <m:t>𝑚</m:t>
                            </m:r>
                          </m:e>
                          <m:sub>
                            <m:r>
                              <a:rPr lang="en-US" sz="2100" i="1">
                                <a:solidFill>
                                  <a:schemeClr val="bg1"/>
                                </a:solidFill>
                                <a:latin typeface="DejaVu Math TeX Gyre" panose="02000503000000000000" charset="0"/>
                                <a:cs typeface="DejaVu Math TeX Gyre" panose="02000503000000000000" charset="0"/>
                              </a:rPr>
                              <m:t>𝑛</m:t>
                            </m:r>
                            <m:r>
                              <a:rPr lang="en-US" sz="2100" i="1">
                                <a:solidFill>
                                  <a:schemeClr val="bg1"/>
                                </a:solidFill>
                                <a:latin typeface="DejaVu Math TeX Gyre" panose="02000503000000000000" charset="0"/>
                                <a:cs typeface="DejaVu Math TeX Gyre" panose="02000503000000000000" charset="0"/>
                              </a:rPr>
                              <m:t>−</m:t>
                            </m:r>
                            <m:r>
                              <a:rPr lang="en-US" sz="2100" i="1">
                                <a:solidFill>
                                  <a:schemeClr val="bg1"/>
                                </a:solidFill>
                                <a:latin typeface="DejaVu Math TeX Gyre" panose="02000503000000000000" charset="0"/>
                                <a:cs typeface="DejaVu Math TeX Gyre" panose="02000503000000000000" charset="0"/>
                              </a:rPr>
                              <m:t>1</m:t>
                            </m:r>
                          </m:sub>
                        </m:sSub>
                        <m:r>
                          <a:rPr lang="en-US" sz="2100" i="1">
                            <a:solidFill>
                              <a:schemeClr val="bg1"/>
                            </a:solidFill>
                            <a:latin typeface="DejaVu Math TeX Gyre" panose="02000503000000000000" charset="0"/>
                            <a:cs typeface="DejaVu Math TeX Gyre" panose="02000503000000000000" charset="0"/>
                          </a:rPr>
                          <m:t>]</m:t>
                        </m:r>
                      </m:e>
                      <m:sup>
                        <m:r>
                          <a:rPr lang="en-US" sz="2100" i="1">
                            <a:solidFill>
                              <a:schemeClr val="bg1"/>
                            </a:solidFill>
                            <a:latin typeface="DejaVu Math TeX Gyre" panose="02000503000000000000" charset="0"/>
                            <a:cs typeface="DejaVu Math TeX Gyre" panose="02000503000000000000" charset="0"/>
                          </a:rPr>
                          <m:t>𝑇</m:t>
                        </m:r>
                      </m:sup>
                    </m:sSup>
                  </m:oMath>
                </a14:m>
                <a:endParaRPr lang="en-US" sz="2100">
                  <a:solidFill>
                    <a:schemeClr val="bg1"/>
                  </a:solidFill>
                  <a:latin typeface="Neutra Text" panose="02000000000000000000" charset="0"/>
                  <a:cs typeface="Neutra Text" panose="02000000000000000000" charset="0"/>
                </a:endParaRPr>
              </a:p>
              <a:p>
                <a:pPr marL="342900" indent="-342900">
                  <a:lnSpc>
                    <a:spcPct val="100000"/>
                  </a:lnSpc>
                  <a:buFont typeface="Wingdings" panose="05000000000000000000" charset="0"/>
                  <a:buChar char=""/>
                </a:pPr>
                <a:endParaRPr lang="en-US" sz="2100">
                  <a:solidFill>
                    <a:schemeClr val="bg1"/>
                  </a:solidFill>
                  <a:latin typeface="Neutra Text" panose="02000000000000000000" charset="0"/>
                  <a:cs typeface="Neutra Text" panose="02000000000000000000" charset="0"/>
                </a:endParaRPr>
              </a:p>
              <a:p>
                <a:pPr marL="342900" indent="-342900">
                  <a:lnSpc>
                    <a:spcPct val="100000"/>
                  </a:lnSpc>
                  <a:buFont typeface="Wingdings" panose="05000000000000000000" charset="0"/>
                  <a:buChar char=""/>
                </a:pPr>
                <a:r>
                  <a:rPr lang="en-US" sz="2400">
                    <a:solidFill>
                      <a:schemeClr val="bg1"/>
                    </a:solidFill>
                    <a:latin typeface="Neutra Text" panose="02000000000000000000" charset="0"/>
                    <a:cs typeface="Neutra Text" panose="02000000000000000000" charset="0"/>
                    <a:sym typeface="+mn-ea"/>
                  </a:rPr>
                  <a:t>Builds feature-based maps</a:t>
                </a:r>
                <a:r>
                  <a:rPr lang="en-US" altLang="en-US" sz="2100">
                    <a:solidFill>
                      <a:schemeClr val="bg1"/>
                    </a:solidFill>
                    <a:latin typeface="Neutra Text" panose="02000000000000000000" charset="0"/>
                    <a:cs typeface="Neutra Text" panose="02000000000000000000" charset="0"/>
                    <a:sym typeface="+mn-ea"/>
                  </a:rPr>
                  <a:t>	</a:t>
                </a:r>
                <a:endParaRPr lang="en-US" altLang="en-US" sz="2100">
                  <a:solidFill>
                    <a:schemeClr val="bg1"/>
                  </a:solidFill>
                  <a:latin typeface="Neutra Text" panose="02000000000000000000" charset="0"/>
                  <a:cs typeface="Neutra Text" panose="02000000000000000000" charset="0"/>
                  <a:sym typeface="+mn-ea"/>
                </a:endParaRPr>
              </a:p>
            </p:txBody>
          </p:sp>
        </mc:Choice>
        <mc:Fallback>
          <p:sp>
            <p:nvSpPr>
              <p:cNvPr id="6" name="Text Placeholder 5"/>
              <p:cNvSpPr>
                <a:spLocks noRot="true" noChangeAspect="true" noMove="true" noResize="true" noEditPoints="true" noAdjustHandles="true" noChangeArrowheads="true" noChangeShapeType="true" noTextEdit="true"/>
              </p:cNvSpPr>
              <p:nvPr>
                <p:ph type="body" sz="half" idx="2"/>
              </p:nvPr>
            </p:nvSpPr>
            <p:spPr>
              <a:xfrm>
                <a:off x="699770" y="1767205"/>
                <a:ext cx="6610350" cy="3323590"/>
              </a:xfrm>
              <a:blipFill rotWithShape="true">
                <a:blip r:embed="rId1"/>
                <a:stretch>
                  <a:fillRect/>
                </a:stretch>
              </a:blipFill>
            </p:spPr>
            <p:txBody>
              <a:bodyPr/>
              <a:lstStyle/>
              <a:p>
                <a:r>
                  <a:rPr lang="en-US" altLang="en-US">
                    <a:noFill/>
                  </a:rPr>
                  <a:t> </a:t>
                </a:r>
              </a:p>
            </p:txBody>
          </p:sp>
        </mc:Fallback>
      </mc:AlternateContent>
      <p:sp>
        <p:nvSpPr>
          <p:cNvPr id="2" name="Slide Number Placeholder 1"/>
          <p:cNvSpPr>
            <a:spLocks noGrp="true"/>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C4527FD-C22F-4528-B2BB-24ACAEFD76BE}" type="slidenum">
              <a:rPr kumimoji="0" lang="en-US" altLang="zh-CN" sz="1400" b="0" i="0" u="none" strike="noStrike" kern="1200" cap="none" spc="0" normalizeH="0" baseline="0" noProof="0" smtClean="0">
                <a:ln>
                  <a:noFill/>
                </a:ln>
                <a:solidFill>
                  <a:schemeClr val="bg1"/>
                </a:solidFill>
                <a:effectLst/>
                <a:uLnTx/>
                <a:uFillTx/>
                <a:latin typeface="Neutra Text" panose="02000000000000000000" charset="0"/>
                <a:ea typeface="Droid Sans Fallback" panose="020B0502000000000001" charset="-122"/>
                <a:cs typeface="Neutra Text" panose="02000000000000000000" charset="0"/>
              </a:rPr>
            </a:fld>
            <a:endParaRPr kumimoji="0" lang="en-US" altLang="zh-CN" sz="1400" b="0" i="0" u="none" strike="noStrike" kern="1200" cap="none" spc="0" normalizeH="0" baseline="0" noProof="0" smtClean="0">
              <a:ln>
                <a:noFill/>
              </a:ln>
              <a:solidFill>
                <a:schemeClr val="bg1"/>
              </a:solidFill>
              <a:effectLst/>
              <a:uLnTx/>
              <a:uFillTx/>
              <a:latin typeface="Neutra Text" panose="02000000000000000000" charset="0"/>
              <a:ea typeface="Droid Sans Fallback" panose="020B0502000000000001" charset="-122"/>
              <a:cs typeface="Neutra Text" panose="02000000000000000000" charset="0"/>
            </a:endParaRPr>
          </a:p>
        </p:txBody>
      </p:sp>
      <p:pic>
        <p:nvPicPr>
          <p:cNvPr id="7" name="Content Placeholder 6" descr="slam-sequence"/>
          <p:cNvPicPr>
            <a:picLocks noChangeAspect="true"/>
          </p:cNvPicPr>
          <p:nvPr>
            <p:ph idx="1"/>
          </p:nvPr>
        </p:nvPicPr>
        <p:blipFill>
          <a:blip r:embed="rId2"/>
          <a:stretch>
            <a:fillRect/>
          </a:stretch>
        </p:blipFill>
        <p:spPr>
          <a:xfrm>
            <a:off x="6764020" y="1377315"/>
            <a:ext cx="4410710" cy="41033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p:sp>
        <p:nvSpPr>
          <p:cNvPr id="4" name="Title 3"/>
          <p:cNvSpPr>
            <a:spLocks noGrp="true"/>
          </p:cNvSpPr>
          <p:nvPr>
            <p:ph type="title"/>
          </p:nvPr>
        </p:nvSpPr>
        <p:spPr>
          <a:xfrm>
            <a:off x="1748155" y="3070860"/>
            <a:ext cx="8695690" cy="716915"/>
          </a:xfrm>
        </p:spPr>
        <p:txBody>
          <a:bodyPr anchor="ctr" anchorCtr="false"/>
          <a:p>
            <a:r>
              <a:rPr lang="en-US" altLang="en-US" sz="4400">
                <a:ln w="3175">
                  <a:solidFill>
                    <a:schemeClr val="tx1"/>
                  </a:solidFill>
                  <a:prstDash val="solid"/>
                </a:ln>
                <a:solidFill>
                  <a:schemeClr val="bg1"/>
                </a:solidFill>
                <a:effectLst/>
                <a:latin typeface="Futura Md BT" panose="020B0602020204020303" charset="0"/>
                <a:cs typeface="Futura Md BT" panose="020B0602020204020303" charset="0"/>
                <a:sym typeface="+mn-ea"/>
              </a:rPr>
              <a:t>Proposed implementation</a:t>
            </a:r>
            <a:endParaRPr lang="en-US" altLang="en-US" sz="4400">
              <a:ln w="3175">
                <a:solidFill>
                  <a:schemeClr val="tx1"/>
                </a:solidFill>
                <a:prstDash val="solid"/>
              </a:ln>
              <a:solidFill>
                <a:schemeClr val="bg1"/>
              </a:solidFill>
              <a:effectLst/>
              <a:latin typeface="Futura Md BT" panose="020B0602020204020303" charset="0"/>
              <a:cs typeface="Futura Md BT" panose="020B0602020204020303" charset="0"/>
              <a:sym typeface="+mn-ea"/>
            </a:endParaRPr>
          </a:p>
        </p:txBody>
      </p:sp>
      <p:sp>
        <p:nvSpPr>
          <p:cNvPr id="2" name="Slide Number Placeholder 1"/>
          <p:cNvSpPr>
            <a:spLocks noGrp="true"/>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C4527FD-C22F-4528-B2BB-24ACAEFD76BE}" type="slidenum">
              <a:rPr kumimoji="0" lang="en-US" altLang="zh-CN" sz="1400" b="0" i="0" u="none" strike="noStrike" kern="1200" cap="none" spc="0" normalizeH="0" baseline="0" noProof="0" smtClean="0">
                <a:ln>
                  <a:noFill/>
                </a:ln>
                <a:solidFill>
                  <a:schemeClr val="bg1"/>
                </a:solidFill>
                <a:effectLst/>
                <a:uLnTx/>
                <a:uFillTx/>
                <a:latin typeface="Neutra Text" panose="02000000000000000000" charset="0"/>
                <a:ea typeface="Droid Sans Fallback" panose="020B0502000000000001" charset="-122"/>
                <a:cs typeface="Neutra Text" panose="02000000000000000000" charset="0"/>
              </a:rPr>
            </a:fld>
            <a:endParaRPr kumimoji="0" lang="en-US" altLang="zh-CN" sz="1400" b="0" i="0" u="none" strike="noStrike" kern="1200" cap="none" spc="0" normalizeH="0" baseline="0" noProof="0" smtClean="0">
              <a:ln>
                <a:noFill/>
              </a:ln>
              <a:solidFill>
                <a:schemeClr val="bg1"/>
              </a:solidFill>
              <a:effectLst/>
              <a:uLnTx/>
              <a:uFillTx/>
              <a:latin typeface="Neutra Text" panose="02000000000000000000" charset="0"/>
              <a:ea typeface="Droid Sans Fallback" panose="020B0502000000000001" charset="-122"/>
              <a:cs typeface="Neutra Text" panose="02000000000000000000"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p:sp>
        <p:nvSpPr>
          <p:cNvPr id="4" name="Title 3"/>
          <p:cNvSpPr>
            <a:spLocks noGrp="true"/>
          </p:cNvSpPr>
          <p:nvPr>
            <p:ph type="title"/>
          </p:nvPr>
        </p:nvSpPr>
        <p:spPr>
          <a:xfrm>
            <a:off x="1647825" y="236855"/>
            <a:ext cx="8896350" cy="716915"/>
          </a:xfrm>
        </p:spPr>
        <p:txBody>
          <a:bodyPr anchor="ctr" anchorCtr="false"/>
          <a:p>
            <a:r>
              <a:rPr lang="en-US" altLang="en-US" sz="3600">
                <a:solidFill>
                  <a:schemeClr val="bg1"/>
                </a:solidFill>
                <a:latin typeface="Futura Md BT" panose="020B0602020204020303" charset="0"/>
                <a:cs typeface="Futura Md BT" panose="020B0602020204020303" charset="0"/>
              </a:rPr>
              <a:t>The drone</a:t>
            </a:r>
            <a:endParaRPr lang="en-US" altLang="en-US" sz="3600">
              <a:solidFill>
                <a:schemeClr val="bg1"/>
              </a:solidFill>
              <a:latin typeface="Futura Md BT" panose="020B0602020204020303" charset="0"/>
              <a:cs typeface="Futura Md BT" panose="020B0602020204020303" charset="0"/>
            </a:endParaRPr>
          </a:p>
        </p:txBody>
      </p:sp>
      <p:sp>
        <p:nvSpPr>
          <p:cNvPr id="6" name="Text Placeholder 5"/>
          <p:cNvSpPr>
            <a:spLocks noGrp="true"/>
          </p:cNvSpPr>
          <p:nvPr>
            <p:ph type="body" sz="half" idx="2"/>
          </p:nvPr>
        </p:nvSpPr>
        <p:spPr>
          <a:xfrm>
            <a:off x="699770" y="1087120"/>
            <a:ext cx="4758690" cy="1785620"/>
          </a:xfrm>
        </p:spPr>
        <p:txBody>
          <a:bodyPr/>
          <a:p>
            <a:pPr marL="342900" indent="-342900">
              <a:lnSpc>
                <a:spcPct val="100000"/>
              </a:lnSpc>
              <a:buFont typeface="Wingdings" panose="05000000000000000000" charset="0"/>
              <a:buChar char=""/>
            </a:pPr>
            <a:r>
              <a:rPr lang="en-US" sz="2400">
                <a:solidFill>
                  <a:schemeClr val="bg1"/>
                </a:solidFill>
                <a:latin typeface="Neutra Text" panose="02000000000000000000" charset="0"/>
                <a:cs typeface="Neutra Text" panose="02000000000000000000" charset="0"/>
              </a:rPr>
              <a:t>PixHawk 4 Flight controller</a:t>
            </a:r>
            <a:endParaRPr lang="en-US" sz="2400">
              <a:solidFill>
                <a:schemeClr val="bg1"/>
              </a:solidFill>
              <a:latin typeface="Neutra Text" panose="02000000000000000000" charset="0"/>
              <a:cs typeface="Neutra Text" panose="02000000000000000000" charset="0"/>
            </a:endParaRPr>
          </a:p>
          <a:p>
            <a:pPr marL="342900" indent="-342900">
              <a:lnSpc>
                <a:spcPct val="100000"/>
              </a:lnSpc>
              <a:buFont typeface="Wingdings" panose="05000000000000000000" charset="0"/>
              <a:buChar char=""/>
            </a:pPr>
            <a:r>
              <a:rPr lang="en-US" sz="2400">
                <a:solidFill>
                  <a:schemeClr val="bg1"/>
                </a:solidFill>
                <a:latin typeface="Neutra Text" panose="02000000000000000000" charset="0"/>
                <a:cs typeface="Neutra Text" panose="02000000000000000000" charset="0"/>
              </a:rPr>
              <a:t>Accelerometer + Gyroscope</a:t>
            </a:r>
            <a:endParaRPr lang="en-US" sz="2400">
              <a:solidFill>
                <a:schemeClr val="bg1"/>
              </a:solidFill>
              <a:latin typeface="Neutra Text" panose="02000000000000000000" charset="0"/>
              <a:cs typeface="Neutra Text" panose="02000000000000000000" charset="0"/>
            </a:endParaRPr>
          </a:p>
          <a:p>
            <a:pPr marL="342900" indent="-342900">
              <a:lnSpc>
                <a:spcPct val="100000"/>
              </a:lnSpc>
              <a:buFont typeface="Wingdings" panose="05000000000000000000" charset="0"/>
              <a:buChar char=""/>
            </a:pPr>
            <a:r>
              <a:rPr lang="en-US" sz="2400">
                <a:solidFill>
                  <a:schemeClr val="bg1"/>
                </a:solidFill>
                <a:latin typeface="Neutra Text" panose="02000000000000000000" charset="0"/>
                <a:cs typeface="Neutra Text" panose="02000000000000000000" charset="0"/>
              </a:rPr>
              <a:t>Magnetometer</a:t>
            </a:r>
            <a:endParaRPr lang="en-US" sz="2400">
              <a:solidFill>
                <a:schemeClr val="bg1"/>
              </a:solidFill>
              <a:latin typeface="Neutra Text" panose="02000000000000000000" charset="0"/>
              <a:cs typeface="Neutra Text" panose="02000000000000000000" charset="0"/>
            </a:endParaRPr>
          </a:p>
          <a:p>
            <a:pPr marL="342900" indent="-342900">
              <a:lnSpc>
                <a:spcPct val="100000"/>
              </a:lnSpc>
              <a:buFont typeface="Wingdings" panose="05000000000000000000" charset="0"/>
              <a:buChar char=""/>
            </a:pPr>
            <a:r>
              <a:rPr lang="en-US" sz="2400">
                <a:solidFill>
                  <a:schemeClr val="bg1"/>
                </a:solidFill>
                <a:latin typeface="Neutra Text" panose="02000000000000000000" charset="0"/>
                <a:cs typeface="Neutra Text" panose="02000000000000000000" charset="0"/>
              </a:rPr>
              <a:t>Barometer</a:t>
            </a:r>
            <a:endParaRPr lang="en-US" sz="2400">
              <a:solidFill>
                <a:schemeClr val="bg1"/>
              </a:solidFill>
              <a:latin typeface="Neutra Text" panose="02000000000000000000" charset="0"/>
              <a:cs typeface="Neutra Text" panose="02000000000000000000" charset="0"/>
            </a:endParaRPr>
          </a:p>
        </p:txBody>
      </p:sp>
      <p:pic>
        <p:nvPicPr>
          <p:cNvPr id="3" name="Content Placeholder 2" descr="/home/diego/dev/polimi/thesis/drone-sim2.pngdrone-sim2"/>
          <p:cNvPicPr>
            <a:picLocks noChangeAspect="true"/>
          </p:cNvPicPr>
          <p:nvPr>
            <p:ph idx="1"/>
          </p:nvPr>
        </p:nvPicPr>
        <p:blipFill>
          <a:blip r:embed="rId1"/>
          <a:srcRect l="-3418" t="17152" r="7300" b="25947"/>
          <a:stretch>
            <a:fillRect/>
          </a:stretch>
        </p:blipFill>
        <p:spPr>
          <a:xfrm>
            <a:off x="731520" y="0"/>
            <a:ext cx="11430000" cy="6766560"/>
          </a:xfrm>
          <a:prstGeom prst="rect">
            <a:avLst/>
          </a:prstGeom>
        </p:spPr>
      </p:pic>
      <p:grpSp>
        <p:nvGrpSpPr>
          <p:cNvPr id="7" name="Group 6"/>
          <p:cNvGrpSpPr/>
          <p:nvPr/>
        </p:nvGrpSpPr>
        <p:grpSpPr>
          <a:xfrm>
            <a:off x="7264345" y="3413760"/>
            <a:ext cx="4798115" cy="2195830"/>
            <a:chOff x="10930" y="5376"/>
            <a:chExt cx="8266" cy="3458"/>
          </a:xfrm>
        </p:grpSpPr>
        <p:cxnSp>
          <p:nvCxnSpPr>
            <p:cNvPr id="2" name="Curved Connector 1"/>
            <p:cNvCxnSpPr>
              <a:endCxn id="5" idx="1"/>
            </p:cNvCxnSpPr>
            <p:nvPr/>
          </p:nvCxnSpPr>
          <p:spPr>
            <a:xfrm rot="5400000" flipV="true">
              <a:off x="10850" y="5455"/>
              <a:ext cx="3096" cy="2937"/>
            </a:xfrm>
            <a:prstGeom prst="curvedConnector2">
              <a:avLst/>
            </a:prstGeom>
            <a:ln w="41275" cap="rnd">
              <a:solidFill>
                <a:srgbClr val="FF3300"/>
              </a:solidFill>
              <a:bevel/>
              <a:headEnd type="stealth"/>
              <a:tailEnd type="none"/>
            </a:ln>
          </p:spPr>
          <p:style>
            <a:lnRef idx="1">
              <a:schemeClr val="accent1"/>
            </a:lnRef>
            <a:fillRef idx="0">
              <a:schemeClr val="accent1"/>
            </a:fillRef>
            <a:effectRef idx="0">
              <a:schemeClr val="accent1"/>
            </a:effectRef>
            <a:fontRef idx="minor">
              <a:schemeClr val="tx1"/>
            </a:fontRef>
          </p:style>
        </p:cxnSp>
        <p:sp>
          <p:nvSpPr>
            <p:cNvPr id="5" name="Text Box 4"/>
            <p:cNvSpPr txBox="true"/>
            <p:nvPr/>
          </p:nvSpPr>
          <p:spPr>
            <a:xfrm>
              <a:off x="13866" y="8109"/>
              <a:ext cx="5330" cy="725"/>
            </a:xfrm>
            <a:prstGeom prst="rect">
              <a:avLst/>
            </a:prstGeom>
            <a:noFill/>
          </p:spPr>
          <p:txBody>
            <a:bodyPr wrap="square" rtlCol="0">
              <a:spAutoFit/>
            </a:bodyPr>
            <a:p>
              <a:r>
                <a:rPr lang="en-US" altLang="en-US" sz="2400">
                  <a:solidFill>
                    <a:schemeClr val="bg1"/>
                  </a:solidFill>
                  <a:latin typeface="Neutra Text" panose="02000000000000000000" charset="0"/>
                  <a:cs typeface="Neutra Text" panose="02000000000000000000" charset="0"/>
                </a:rPr>
                <a:t>8 range sensor devices</a:t>
              </a:r>
              <a:endParaRPr lang="en-US" altLang="en-US" sz="2400">
                <a:solidFill>
                  <a:schemeClr val="bg1"/>
                </a:solidFill>
                <a:latin typeface="Neutra Text" panose="02000000000000000000" charset="0"/>
                <a:cs typeface="Neutra Text" panose="02000000000000000000" charset="0"/>
              </a:endParaRPr>
            </a:p>
          </p:txBody>
        </p:sp>
      </p:grpSp>
      <p:grpSp>
        <p:nvGrpSpPr>
          <p:cNvPr id="17" name="Group 16"/>
          <p:cNvGrpSpPr/>
          <p:nvPr/>
        </p:nvGrpSpPr>
        <p:grpSpPr>
          <a:xfrm>
            <a:off x="8447405" y="718820"/>
            <a:ext cx="3235325" cy="2360930"/>
            <a:chOff x="13303" y="1132"/>
            <a:chExt cx="5095" cy="3718"/>
          </a:xfrm>
        </p:grpSpPr>
        <p:cxnSp>
          <p:nvCxnSpPr>
            <p:cNvPr id="8" name="Curved Connector 7"/>
            <p:cNvCxnSpPr>
              <a:endCxn id="9" idx="1"/>
            </p:cNvCxnSpPr>
            <p:nvPr/>
          </p:nvCxnSpPr>
          <p:spPr>
            <a:xfrm rot="16200000">
              <a:off x="12334" y="2464"/>
              <a:ext cx="3355" cy="1417"/>
            </a:xfrm>
            <a:prstGeom prst="curvedConnector2">
              <a:avLst/>
            </a:prstGeom>
            <a:ln w="41275">
              <a:solidFill>
                <a:srgbClr val="FF3300"/>
              </a:solidFill>
              <a:headEnd type="stealth"/>
              <a:tailEnd type="none"/>
            </a:ln>
          </p:spPr>
          <p:style>
            <a:lnRef idx="1">
              <a:schemeClr val="accent1"/>
            </a:lnRef>
            <a:fillRef idx="0">
              <a:schemeClr val="accent1"/>
            </a:fillRef>
            <a:effectRef idx="0">
              <a:schemeClr val="accent1"/>
            </a:effectRef>
            <a:fontRef idx="minor">
              <a:schemeClr val="tx1"/>
            </a:fontRef>
          </p:style>
        </p:cxnSp>
        <p:sp>
          <p:nvSpPr>
            <p:cNvPr id="9" name="Text Box 8"/>
            <p:cNvSpPr txBox="true"/>
            <p:nvPr/>
          </p:nvSpPr>
          <p:spPr>
            <a:xfrm>
              <a:off x="14720" y="1132"/>
              <a:ext cx="3678" cy="725"/>
            </a:xfrm>
            <a:prstGeom prst="rect">
              <a:avLst/>
            </a:prstGeom>
            <a:noFill/>
          </p:spPr>
          <p:txBody>
            <a:bodyPr wrap="none" rtlCol="0">
              <a:spAutoFit/>
            </a:bodyPr>
            <a:p>
              <a:r>
                <a:rPr lang="en-US" altLang="en-US" sz="2400">
                  <a:solidFill>
                    <a:schemeClr val="bg1"/>
                  </a:solidFill>
                  <a:latin typeface="Neutra Text" panose="02000000000000000000" charset="0"/>
                  <a:cs typeface="Neutra Text" panose="02000000000000000000" charset="0"/>
                </a:rPr>
                <a:t>2 stereo cameras</a:t>
              </a:r>
              <a:endParaRPr lang="en-US" altLang="en-US" sz="2400">
                <a:solidFill>
                  <a:schemeClr val="bg1"/>
                </a:solidFill>
                <a:latin typeface="Neutra Text" panose="02000000000000000000" charset="0"/>
                <a:cs typeface="Neutra Text" panose="02000000000000000000" charset="0"/>
              </a:endParaRPr>
            </a:p>
          </p:txBody>
        </p:sp>
      </p:grpSp>
      <p:grpSp>
        <p:nvGrpSpPr>
          <p:cNvPr id="19" name="Group 18"/>
          <p:cNvGrpSpPr/>
          <p:nvPr/>
        </p:nvGrpSpPr>
        <p:grpSpPr>
          <a:xfrm>
            <a:off x="2481580" y="4272915"/>
            <a:ext cx="4516755" cy="1651635"/>
            <a:chOff x="4528" y="6730"/>
            <a:chExt cx="7113" cy="2601"/>
          </a:xfrm>
        </p:grpSpPr>
        <p:cxnSp>
          <p:nvCxnSpPr>
            <p:cNvPr id="11" name="Straight Arrow Connector 10"/>
            <p:cNvCxnSpPr>
              <a:endCxn id="13" idx="3"/>
            </p:cNvCxnSpPr>
            <p:nvPr/>
          </p:nvCxnSpPr>
          <p:spPr>
            <a:xfrm flipH="true">
              <a:off x="8800" y="6730"/>
              <a:ext cx="2841" cy="2239"/>
            </a:xfrm>
            <a:prstGeom prst="straightConnector1">
              <a:avLst/>
            </a:prstGeom>
            <a:ln w="41275">
              <a:solidFill>
                <a:srgbClr val="FF3300"/>
              </a:solidFill>
              <a:headEnd type="stealth"/>
              <a:tailEnd type="none"/>
            </a:ln>
          </p:spPr>
          <p:style>
            <a:lnRef idx="1">
              <a:schemeClr val="accent1"/>
            </a:lnRef>
            <a:fillRef idx="0">
              <a:schemeClr val="accent1"/>
            </a:fillRef>
            <a:effectRef idx="0">
              <a:schemeClr val="accent1"/>
            </a:effectRef>
            <a:fontRef idx="minor">
              <a:schemeClr val="tx1"/>
            </a:fontRef>
          </p:style>
        </p:cxnSp>
        <p:sp>
          <p:nvSpPr>
            <p:cNvPr id="13" name="Text Box 12"/>
            <p:cNvSpPr txBox="true"/>
            <p:nvPr/>
          </p:nvSpPr>
          <p:spPr>
            <a:xfrm>
              <a:off x="4528" y="8606"/>
              <a:ext cx="4272" cy="725"/>
            </a:xfrm>
            <a:prstGeom prst="rect">
              <a:avLst/>
            </a:prstGeom>
            <a:noFill/>
          </p:spPr>
          <p:txBody>
            <a:bodyPr wrap="none" rtlCol="0">
              <a:spAutoFit/>
            </a:bodyPr>
            <a:p>
              <a:r>
                <a:rPr lang="en-US" sz="2400">
                  <a:solidFill>
                    <a:schemeClr val="bg1"/>
                  </a:solidFill>
                  <a:latin typeface="Neutra Text" panose="02000000000000000000" charset="0"/>
                  <a:cs typeface="Neutra Text" panose="02000000000000000000" charset="0"/>
                </a:rPr>
                <a:t>1 optical flow device</a:t>
              </a:r>
              <a:endParaRPr lang="en-US" sz="2400">
                <a:solidFill>
                  <a:schemeClr val="bg1"/>
                </a:solidFill>
                <a:latin typeface="Neutra Text" panose="02000000000000000000" charset="0"/>
                <a:cs typeface="Neutra Text" panose="02000000000000000000" charset="0"/>
              </a:endParaRPr>
            </a:p>
          </p:txBody>
        </p:sp>
      </p:grpSp>
      <p:grpSp>
        <p:nvGrpSpPr>
          <p:cNvPr id="10" name="Group 9"/>
          <p:cNvGrpSpPr/>
          <p:nvPr/>
        </p:nvGrpSpPr>
        <p:grpSpPr>
          <a:xfrm>
            <a:off x="699770" y="2781300"/>
            <a:ext cx="6332220" cy="1616710"/>
            <a:chOff x="1102" y="4380"/>
            <a:chExt cx="9972" cy="2546"/>
          </a:xfrm>
        </p:grpSpPr>
        <p:cxnSp>
          <p:nvCxnSpPr>
            <p:cNvPr id="14" name="Straight Arrow Connector 13"/>
            <p:cNvCxnSpPr>
              <a:endCxn id="16" idx="3"/>
            </p:cNvCxnSpPr>
            <p:nvPr/>
          </p:nvCxnSpPr>
          <p:spPr>
            <a:xfrm flipH="true">
              <a:off x="5624" y="4380"/>
              <a:ext cx="5450" cy="2185"/>
            </a:xfrm>
            <a:prstGeom prst="straightConnector1">
              <a:avLst/>
            </a:prstGeom>
            <a:ln w="41275">
              <a:solidFill>
                <a:srgbClr val="FF33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Text Box 15"/>
            <p:cNvSpPr txBox="true"/>
            <p:nvPr/>
          </p:nvSpPr>
          <p:spPr>
            <a:xfrm>
              <a:off x="1102" y="6202"/>
              <a:ext cx="4522" cy="725"/>
            </a:xfrm>
            <a:prstGeom prst="rect">
              <a:avLst/>
            </a:prstGeom>
            <a:noFill/>
          </p:spPr>
          <p:txBody>
            <a:bodyPr wrap="none" rtlCol="0">
              <a:spAutoFit/>
            </a:bodyPr>
            <a:p>
              <a:r>
                <a:rPr lang="en-US" altLang="en-US" sz="2400">
                  <a:solidFill>
                    <a:schemeClr val="bg1"/>
                  </a:solidFill>
                  <a:latin typeface="Neutra Text" panose="02000000000000000000" charset="0"/>
                  <a:cs typeface="Neutra Text" panose="02000000000000000000" charset="0"/>
                </a:rPr>
                <a:t>4 monocular cameras</a:t>
              </a:r>
              <a:endParaRPr lang="en-US" altLang="en-US" sz="2400">
                <a:solidFill>
                  <a:schemeClr val="bg1"/>
                </a:solidFill>
                <a:latin typeface="Neutra Text" panose="02000000000000000000" charset="0"/>
                <a:cs typeface="Neutra Text" panose="02000000000000000000" charset="0"/>
              </a:endParaRPr>
            </a:p>
          </p:txBody>
        </p:sp>
      </p:grpSp>
      <p:sp>
        <p:nvSpPr>
          <p:cNvPr id="12" name="Slide Number Placeholder 11"/>
          <p:cNvSpPr>
            <a:spLocks noGrp="true"/>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C4527FD-C22F-4528-B2BB-24ACAEFD76BE}" type="slidenum">
              <a:rPr kumimoji="0" lang="en-US" altLang="zh-CN" sz="1400" b="0" i="0" u="none" strike="noStrike" kern="1200" cap="none" spc="0" normalizeH="0" baseline="0" noProof="0" smtClean="0">
                <a:ln>
                  <a:noFill/>
                </a:ln>
                <a:solidFill>
                  <a:schemeClr val="bg1"/>
                </a:solidFill>
                <a:effectLst/>
                <a:uLnTx/>
                <a:uFillTx/>
                <a:latin typeface="Neutra Text" panose="02000000000000000000" charset="0"/>
                <a:ea typeface="Droid Sans Fallback" panose="020B0502000000000001" charset="-122"/>
                <a:cs typeface="Neutra Text" panose="02000000000000000000" charset="0"/>
              </a:rPr>
            </a:fld>
            <a:endParaRPr kumimoji="0" lang="en-US" altLang="zh-CN" sz="1400" b="0" i="0" u="none" strike="noStrike" kern="1200" cap="none" spc="0" normalizeH="0" baseline="0" noProof="0" smtClean="0">
              <a:ln>
                <a:noFill/>
              </a:ln>
              <a:solidFill>
                <a:schemeClr val="bg1"/>
              </a:solidFill>
              <a:effectLst/>
              <a:uLnTx/>
              <a:uFillTx/>
              <a:latin typeface="Neutra Text" panose="02000000000000000000" charset="0"/>
              <a:ea typeface="Droid Sans Fallback" panose="020B0502000000000001" charset="-122"/>
              <a:cs typeface="Neutra Text" panose="02000000000000000000"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p:sp>
        <p:nvSpPr>
          <p:cNvPr id="8" name="Text Placeholder 1"/>
          <p:cNvSpPr>
            <a:spLocks noGrp="true"/>
          </p:cNvSpPr>
          <p:nvPr/>
        </p:nvSpPr>
        <p:spPr>
          <a:xfrm>
            <a:off x="6095683" y="503270"/>
            <a:ext cx="5157787" cy="823928"/>
          </a:xfrm>
          <a:prstGeom prst="rect">
            <a:avLst/>
          </a:prstGeom>
          <a:noFill/>
          <a:ln w="9525">
            <a:noFill/>
          </a:ln>
        </p:spPr>
        <p:txBody>
          <a:bodyPr anchor="b"/>
          <a:lstStyle>
            <a:lvl1pPr marL="0" lvl="0" indent="0" algn="l" defTabSz="914400" eaLnBrk="1" fontAlgn="base" latinLnBrk="0" hangingPunct="1">
              <a:lnSpc>
                <a:spcPct val="100000"/>
              </a:lnSpc>
              <a:spcBef>
                <a:spcPct val="20000"/>
              </a:spcBef>
              <a:spcAft>
                <a:spcPct val="0"/>
              </a:spcAft>
              <a:buNone/>
              <a:defRPr sz="1795" b="1" i="0" u="none" kern="1200" baseline="0">
                <a:solidFill>
                  <a:schemeClr val="tx1"/>
                </a:solidFill>
                <a:latin typeface="+mn-lt"/>
                <a:ea typeface="+mn-ea"/>
                <a:cs typeface="+mn-cs"/>
              </a:defRPr>
            </a:lvl1pPr>
            <a:lvl2pPr marL="342900" lvl="1" indent="0" algn="l" defTabSz="914400" eaLnBrk="1" fontAlgn="base" latinLnBrk="0" hangingPunct="1">
              <a:lnSpc>
                <a:spcPct val="100000"/>
              </a:lnSpc>
              <a:spcBef>
                <a:spcPct val="20000"/>
              </a:spcBef>
              <a:spcAft>
                <a:spcPct val="0"/>
              </a:spcAft>
              <a:buNone/>
              <a:defRPr sz="1500" b="1" i="0" u="none" kern="1200" baseline="0">
                <a:solidFill>
                  <a:schemeClr val="tx1"/>
                </a:solidFill>
                <a:latin typeface="+mn-lt"/>
                <a:ea typeface="+mn-ea"/>
                <a:cs typeface="+mn-cs"/>
              </a:defRPr>
            </a:lvl2pPr>
            <a:lvl3pPr marL="685800" lvl="2" indent="0" algn="l" defTabSz="914400" eaLnBrk="1" fontAlgn="base" latinLnBrk="0" hangingPunct="1">
              <a:lnSpc>
                <a:spcPct val="100000"/>
              </a:lnSpc>
              <a:spcBef>
                <a:spcPct val="20000"/>
              </a:spcBef>
              <a:spcAft>
                <a:spcPct val="0"/>
              </a:spcAft>
              <a:buNone/>
              <a:defRPr sz="1350" b="1" i="0" u="none" kern="1200" baseline="0">
                <a:solidFill>
                  <a:schemeClr val="tx1"/>
                </a:solidFill>
                <a:latin typeface="+mn-lt"/>
                <a:ea typeface="+mn-ea"/>
                <a:cs typeface="+mn-cs"/>
              </a:defRPr>
            </a:lvl3pPr>
            <a:lvl4pPr marL="1028700" lvl="3" indent="0" algn="l" defTabSz="914400" eaLnBrk="1" fontAlgn="base" latinLnBrk="0" hangingPunct="1">
              <a:lnSpc>
                <a:spcPct val="100000"/>
              </a:lnSpc>
              <a:spcBef>
                <a:spcPct val="20000"/>
              </a:spcBef>
              <a:spcAft>
                <a:spcPct val="0"/>
              </a:spcAft>
              <a:buNone/>
              <a:defRPr sz="1200" b="1" i="0" u="none" kern="1200" baseline="0">
                <a:solidFill>
                  <a:schemeClr val="tx1"/>
                </a:solidFill>
                <a:latin typeface="+mn-lt"/>
                <a:ea typeface="+mn-ea"/>
                <a:cs typeface="+mn-cs"/>
              </a:defRPr>
            </a:lvl4pPr>
            <a:lvl5pPr marL="1371600" lvl="4" indent="0" algn="l" defTabSz="914400" eaLnBrk="1" fontAlgn="base" latinLnBrk="0" hangingPunct="1">
              <a:lnSpc>
                <a:spcPct val="100000"/>
              </a:lnSpc>
              <a:spcBef>
                <a:spcPct val="20000"/>
              </a:spcBef>
              <a:spcAft>
                <a:spcPct val="0"/>
              </a:spcAft>
              <a:buNone/>
              <a:defRPr sz="1200" b="1" i="0" u="none" kern="1200" baseline="0">
                <a:solidFill>
                  <a:schemeClr val="tx1"/>
                </a:solidFill>
                <a:latin typeface="+mn-lt"/>
                <a:ea typeface="+mn-ea"/>
                <a:cs typeface="+mn-cs"/>
              </a:defRPr>
            </a:lvl5pPr>
            <a:lvl6pPr marL="1715135" lvl="5" indent="0" algn="l" defTabSz="914400" eaLnBrk="1" fontAlgn="base" latinLnBrk="0" hangingPunct="1">
              <a:lnSpc>
                <a:spcPct val="100000"/>
              </a:lnSpc>
              <a:spcBef>
                <a:spcPct val="20000"/>
              </a:spcBef>
              <a:spcAft>
                <a:spcPct val="0"/>
              </a:spcAft>
              <a:buNone/>
              <a:defRPr sz="1200" b="1" i="0" u="none" kern="1200" baseline="0">
                <a:solidFill>
                  <a:schemeClr val="tx1"/>
                </a:solidFill>
                <a:latin typeface="+mn-lt"/>
                <a:ea typeface="+mn-ea"/>
                <a:cs typeface="+mn-cs"/>
              </a:defRPr>
            </a:lvl6pPr>
            <a:lvl7pPr marL="2057400" lvl="6" indent="0" algn="l" defTabSz="914400" eaLnBrk="1" fontAlgn="base" latinLnBrk="0" hangingPunct="1">
              <a:lnSpc>
                <a:spcPct val="100000"/>
              </a:lnSpc>
              <a:spcBef>
                <a:spcPct val="20000"/>
              </a:spcBef>
              <a:spcAft>
                <a:spcPct val="0"/>
              </a:spcAft>
              <a:buNone/>
              <a:defRPr sz="1200" b="1" i="0" u="none" kern="1200" baseline="0">
                <a:solidFill>
                  <a:schemeClr val="tx1"/>
                </a:solidFill>
                <a:latin typeface="+mn-lt"/>
                <a:ea typeface="+mn-ea"/>
                <a:cs typeface="+mn-cs"/>
              </a:defRPr>
            </a:lvl7pPr>
            <a:lvl8pPr marL="2400300" lvl="7" indent="0" algn="l" defTabSz="914400" eaLnBrk="1" fontAlgn="base" latinLnBrk="0" hangingPunct="1">
              <a:lnSpc>
                <a:spcPct val="100000"/>
              </a:lnSpc>
              <a:spcBef>
                <a:spcPct val="20000"/>
              </a:spcBef>
              <a:spcAft>
                <a:spcPct val="0"/>
              </a:spcAft>
              <a:buNone/>
              <a:defRPr sz="1200" b="1" i="0" u="none" kern="1200" baseline="0">
                <a:solidFill>
                  <a:schemeClr val="tx1"/>
                </a:solidFill>
                <a:latin typeface="+mn-lt"/>
                <a:ea typeface="+mn-ea"/>
                <a:cs typeface="+mn-cs"/>
              </a:defRPr>
            </a:lvl8pPr>
            <a:lvl9pPr marL="2743200" lvl="8" indent="0" algn="l" defTabSz="914400" eaLnBrk="1" fontAlgn="base" latinLnBrk="0" hangingPunct="1">
              <a:lnSpc>
                <a:spcPct val="100000"/>
              </a:lnSpc>
              <a:spcBef>
                <a:spcPct val="20000"/>
              </a:spcBef>
              <a:spcAft>
                <a:spcPct val="0"/>
              </a:spcAft>
              <a:buNone/>
              <a:defRPr sz="1200" b="1" i="0" u="none" kern="1200" baseline="0">
                <a:solidFill>
                  <a:schemeClr val="tx1"/>
                </a:solidFill>
                <a:latin typeface="+mn-lt"/>
                <a:ea typeface="+mn-ea"/>
                <a:cs typeface="+mn-cs"/>
              </a:defRPr>
            </a:lvl9pPr>
          </a:lstStyle>
          <a:p>
            <a:pPr algn="ctr"/>
            <a:r>
              <a:rPr lang="en-US" altLang="en-US" sz="3600" b="0">
                <a:solidFill>
                  <a:schemeClr val="bg1"/>
                </a:solidFill>
                <a:latin typeface="Futura Md BT" panose="020B0602020204020303" charset="0"/>
                <a:cs typeface="Futura Md BT" panose="020B0602020204020303" charset="0"/>
              </a:rPr>
              <a:t>Motion Model</a:t>
            </a:r>
            <a:endParaRPr lang="en-US" altLang="en-US" sz="3600" b="0">
              <a:solidFill>
                <a:schemeClr val="bg1"/>
              </a:solidFill>
              <a:latin typeface="Futura Md BT" panose="020B0602020204020303" charset="0"/>
              <a:cs typeface="Futura Md BT" panose="020B0602020204020303" charset="0"/>
            </a:endParaRPr>
          </a:p>
        </p:txBody>
      </p:sp>
      <p:sp>
        <p:nvSpPr>
          <p:cNvPr id="10" name="Content Placeholder 5"/>
          <p:cNvSpPr>
            <a:spLocks noGrp="true"/>
          </p:cNvSpPr>
          <p:nvPr/>
        </p:nvSpPr>
        <p:spPr>
          <a:xfrm>
            <a:off x="6089015" y="1473200"/>
            <a:ext cx="5974080" cy="4211320"/>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3585"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7965"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7965"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7965"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7965"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7965"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7965"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7965"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400">
                <a:solidFill>
                  <a:schemeClr val="bg1"/>
                </a:solidFill>
                <a:latin typeface="Neutra Text" panose="02000000000000000000" charset="0"/>
                <a:cs typeface="Neutra Text" panose="02000000000000000000" charset="0"/>
              </a:rPr>
              <a:t>Given the linear velocities transformation, the motion model can be summarized as follow</a:t>
            </a:r>
            <a:r>
              <a:rPr lang="en-US" altLang="en-US" sz="2400">
                <a:solidFill>
                  <a:schemeClr val="bg1"/>
                </a:solidFill>
                <a:latin typeface="Neutra Text" panose="02000000000000000000" charset="0"/>
                <a:cs typeface="Neutra Text" panose="02000000000000000000" charset="0"/>
              </a:rPr>
              <a:t>:</a:t>
            </a:r>
            <a:endParaRPr lang="en-US" altLang="en-US" sz="2400">
              <a:solidFill>
                <a:schemeClr val="bg1"/>
              </a:solidFill>
              <a:latin typeface="Neutra Text" panose="02000000000000000000" charset="0"/>
              <a:cs typeface="Neutra Text" panose="02000000000000000000" charset="0"/>
            </a:endParaRPr>
          </a:p>
          <a:p>
            <a:pPr marL="0" indent="0">
              <a:lnSpc>
                <a:spcPct val="100000"/>
              </a:lnSpc>
              <a:buFont typeface="Arial" panose="020B0604020202020204" pitchFamily="34" charset="0"/>
              <a:buNone/>
            </a:pPr>
            <a:endParaRPr lang="en-US" altLang="en-US" sz="2400">
              <a:solidFill>
                <a:schemeClr val="bg1"/>
              </a:solidFill>
              <a:latin typeface="Neutra Text" panose="02000000000000000000" charset="0"/>
              <a:cs typeface="Neutra Text" panose="02000000000000000000" charset="0"/>
            </a:endParaRPr>
          </a:p>
          <a:p>
            <a:pPr marL="0" indent="0">
              <a:lnSpc>
                <a:spcPct val="100000"/>
              </a:lnSpc>
              <a:buFont typeface="Arial" panose="020B0604020202020204" pitchFamily="34" charset="0"/>
              <a:buNone/>
            </a:pPr>
            <a:endParaRPr lang="en-US" sz="2400">
              <a:solidFill>
                <a:schemeClr val="bg1"/>
              </a:solidFill>
              <a:latin typeface="Neutra Text" panose="02000000000000000000" charset="0"/>
              <a:cs typeface="Neutra Text" panose="02000000000000000000" charset="0"/>
            </a:endParaRPr>
          </a:p>
          <a:p>
            <a:pPr marL="0" indent="0">
              <a:lnSpc>
                <a:spcPct val="100000"/>
              </a:lnSpc>
              <a:buFont typeface="Arial" panose="020B0604020202020204" pitchFamily="34" charset="0"/>
              <a:buNone/>
            </a:pPr>
            <a:endParaRPr lang="en-US" sz="2400">
              <a:solidFill>
                <a:schemeClr val="bg1"/>
              </a:solidFill>
              <a:latin typeface="Neutra Text" panose="02000000000000000000" charset="0"/>
              <a:cs typeface="Neutra Text" panose="02000000000000000000" charset="0"/>
            </a:endParaRPr>
          </a:p>
          <a:p>
            <a:pPr marL="0" indent="0">
              <a:lnSpc>
                <a:spcPct val="100000"/>
              </a:lnSpc>
              <a:buFont typeface="Arial" panose="020B0604020202020204" pitchFamily="34" charset="0"/>
              <a:buNone/>
            </a:pPr>
            <a:endParaRPr lang="en-US" sz="2400">
              <a:solidFill>
                <a:schemeClr val="bg1"/>
              </a:solidFill>
              <a:latin typeface="Neutra Text" panose="02000000000000000000" charset="0"/>
              <a:cs typeface="Neutra Text" panose="02000000000000000000" charset="0"/>
            </a:endParaRPr>
          </a:p>
          <a:p>
            <a:pPr marL="0" indent="0">
              <a:lnSpc>
                <a:spcPct val="100000"/>
              </a:lnSpc>
              <a:buFont typeface="Arial" panose="020B0604020202020204" pitchFamily="34" charset="0"/>
              <a:buNone/>
            </a:pPr>
            <a:endParaRPr lang="en-US" sz="2400">
              <a:solidFill>
                <a:schemeClr val="bg1"/>
              </a:solidFill>
              <a:latin typeface="Neutra Text" panose="02000000000000000000" charset="0"/>
              <a:cs typeface="Neutra Text" panose="02000000000000000000" charset="0"/>
            </a:endParaRPr>
          </a:p>
          <a:p>
            <a:pPr marL="0" indent="0">
              <a:lnSpc>
                <a:spcPct val="100000"/>
              </a:lnSpc>
              <a:buFont typeface="Arial" panose="020B0604020202020204" pitchFamily="34" charset="0"/>
              <a:buNone/>
            </a:pPr>
            <a:r>
              <a:rPr lang="en-US" sz="2400">
                <a:solidFill>
                  <a:schemeClr val="bg1"/>
                </a:solidFill>
                <a:latin typeface="Neutra Text" panose="02000000000000000000" charset="0"/>
                <a:cs typeface="Neutra Text" panose="02000000000000000000" charset="0"/>
              </a:rPr>
              <a:t>Noise in the motion process is assumed to be</a:t>
            </a:r>
            <a:endParaRPr lang="en-US" sz="2400">
              <a:solidFill>
                <a:schemeClr val="bg1"/>
              </a:solidFill>
              <a:latin typeface="Neutra Text" panose="02000000000000000000" charset="0"/>
              <a:cs typeface="Neutra Text" panose="02000000000000000000" charset="0"/>
            </a:endParaRPr>
          </a:p>
          <a:p>
            <a:pPr marL="0" indent="0">
              <a:lnSpc>
                <a:spcPct val="100000"/>
              </a:lnSpc>
              <a:buFont typeface="Arial" panose="020B0604020202020204" pitchFamily="34" charset="0"/>
              <a:buNone/>
            </a:pPr>
            <a:endParaRPr lang="en-US" sz="2400">
              <a:solidFill>
                <a:schemeClr val="bg1"/>
              </a:solidFill>
              <a:latin typeface="Neutra Text" panose="02000000000000000000" charset="0"/>
              <a:cs typeface="Neutra Text" panose="02000000000000000000" charset="0"/>
            </a:endParaRPr>
          </a:p>
        </p:txBody>
      </p:sp>
      <p:sp>
        <p:nvSpPr>
          <p:cNvPr id="3" name="Slide Number Placeholder 2"/>
          <p:cNvSpPr>
            <a:spLocks noGrp="true"/>
          </p:cNvSpPr>
          <p:nvPr>
            <p:ph type="sldNum" sz="quarter" idx="12"/>
          </p:nvPr>
        </p:nvSpPr>
        <p:spPr/>
        <p:txBody>
          <a:bodyPr/>
          <a:p>
            <a:fld id="{49AE70B2-8BF9-45C0-BB95-33D1B9D3A854}" type="slidenum">
              <a:rPr lang="zh-CN" altLang="en-US" smtClean="0">
                <a:solidFill>
                  <a:schemeClr val="bg1"/>
                </a:solidFill>
                <a:latin typeface="Neutra Text" panose="02000000000000000000" charset="0"/>
                <a:cs typeface="Neutra Text" panose="02000000000000000000" charset="0"/>
              </a:rPr>
            </a:fld>
            <a:endParaRPr lang="zh-CN" altLang="en-US" smtClean="0">
              <a:solidFill>
                <a:schemeClr val="bg1"/>
              </a:solidFill>
              <a:latin typeface="Neutra Text" panose="02000000000000000000" charset="0"/>
              <a:cs typeface="Neutra Text" panose="02000000000000000000" charset="0"/>
            </a:endParaRPr>
          </a:p>
        </p:txBody>
      </p:sp>
      <p:sp>
        <p:nvSpPr>
          <p:cNvPr id="2" name="control var"/>
          <p:cNvSpPr>
            <a:spLocks noGrp="true"/>
          </p:cNvSpPr>
          <p:nvPr>
            <p:ph type="body" idx="1"/>
          </p:nvPr>
        </p:nvSpPr>
        <p:spPr>
          <a:xfrm>
            <a:off x="465773" y="503270"/>
            <a:ext cx="5157787" cy="823928"/>
          </a:xfrm>
        </p:spPr>
        <p:txBody>
          <a:bodyPr/>
          <a:p>
            <a:pPr algn="ctr"/>
            <a:r>
              <a:rPr lang="en-US" altLang="en-US" sz="3600" b="0">
                <a:solidFill>
                  <a:schemeClr val="bg1"/>
                </a:solidFill>
                <a:latin typeface="Futura Md BT" panose="020B0602020204020303" charset="0"/>
                <a:cs typeface="Futura Md BT" panose="020B0602020204020303" charset="0"/>
              </a:rPr>
              <a:t>Control Variables</a:t>
            </a:r>
            <a:endParaRPr lang="en-US" altLang="en-US" sz="3600" b="0">
              <a:solidFill>
                <a:schemeClr val="bg1"/>
              </a:solidFill>
              <a:latin typeface="Futura Md BT" panose="020B0602020204020303" charset="0"/>
              <a:cs typeface="Futura Md BT" panose="020B0602020204020303" charset="0"/>
            </a:endParaRPr>
          </a:p>
        </p:txBody>
      </p:sp>
      <p:sp>
        <p:nvSpPr>
          <p:cNvPr id="6" name="text control var"/>
          <p:cNvSpPr>
            <a:spLocks noGrp="true"/>
          </p:cNvSpPr>
          <p:nvPr>
            <p:ph sz="half" idx="2"/>
          </p:nvPr>
        </p:nvSpPr>
        <p:spPr>
          <a:xfrm>
            <a:off x="234315" y="1473200"/>
            <a:ext cx="5854065" cy="1795780"/>
          </a:xfrm>
        </p:spPr>
        <p:txBody>
          <a:bodyPr wrap="square"/>
          <a:p>
            <a:pPr marL="0" indent="0" algn="l">
              <a:lnSpc>
                <a:spcPct val="100000"/>
              </a:lnSpc>
              <a:buFont typeface="Arial" panose="020B0604020202020204" pitchFamily="34" charset="0"/>
              <a:buNone/>
            </a:pPr>
            <a:r>
              <a:rPr lang="en-US" sz="2400">
                <a:solidFill>
                  <a:schemeClr val="bg1"/>
                </a:solidFill>
                <a:latin typeface="Neutra Text" panose="02000000000000000000" charset="0"/>
                <a:cs typeface="Neutra Text" panose="02000000000000000000" charset="0"/>
              </a:rPr>
              <a:t>MAVROS node interfaces with the flight controller, and provides the control signal, which is composed by linear and angular velocities </a:t>
            </a:r>
            <a:r>
              <a:rPr lang="en-US" altLang="en-US" sz="2400">
                <a:solidFill>
                  <a:schemeClr val="bg1"/>
                </a:solidFill>
                <a:latin typeface="Neutra Text" panose="02000000000000000000" charset="0"/>
                <a:cs typeface="Neutra Text" panose="02000000000000000000" charset="0"/>
              </a:rPr>
              <a:t>and the drone’s orientation</a:t>
            </a:r>
            <a:endParaRPr lang="en-US" altLang="en-US" sz="2400">
              <a:solidFill>
                <a:schemeClr val="bg1"/>
              </a:solidFill>
              <a:latin typeface="Neutra Text" panose="02000000000000000000" charset="0"/>
              <a:cs typeface="Neutra Text" panose="02000000000000000000" charset="0"/>
            </a:endParaRPr>
          </a:p>
          <a:p>
            <a:pPr marL="0" indent="0" algn="l">
              <a:lnSpc>
                <a:spcPct val="100000"/>
              </a:lnSpc>
              <a:buFont typeface="Arial" panose="020B0604020202020204" pitchFamily="34" charset="0"/>
              <a:buNone/>
            </a:pPr>
            <a:endParaRPr lang="en-US" sz="2100">
              <a:solidFill>
                <a:schemeClr val="bg1"/>
              </a:solidFill>
              <a:latin typeface="Neutra Text" panose="02000000000000000000" charset="0"/>
              <a:cs typeface="Neutra Text" panose="02000000000000000000" charset="0"/>
            </a:endParaRPr>
          </a:p>
        </p:txBody>
      </p:sp>
      <p:pic>
        <p:nvPicPr>
          <p:cNvPr id="5" name="Picture 4" descr="control_variables"/>
          <p:cNvPicPr>
            <a:picLocks noChangeAspect="true"/>
          </p:cNvPicPr>
          <p:nvPr/>
        </p:nvPicPr>
        <p:blipFill>
          <a:blip r:embed="rId1"/>
          <a:stretch>
            <a:fillRect/>
          </a:stretch>
        </p:blipFill>
        <p:spPr>
          <a:xfrm>
            <a:off x="234315" y="3268980"/>
            <a:ext cx="5854700" cy="2108200"/>
          </a:xfrm>
          <a:prstGeom prst="rect">
            <a:avLst/>
          </a:prstGeom>
        </p:spPr>
      </p:pic>
      <p:pic>
        <p:nvPicPr>
          <p:cNvPr id="7" name="Picture 6" descr="motion_model"/>
          <p:cNvPicPr>
            <a:picLocks noChangeAspect="true"/>
          </p:cNvPicPr>
          <p:nvPr/>
        </p:nvPicPr>
        <p:blipFill>
          <a:blip r:embed="rId2"/>
          <a:stretch>
            <a:fillRect/>
          </a:stretch>
        </p:blipFill>
        <p:spPr>
          <a:xfrm>
            <a:off x="6447155" y="2503805"/>
            <a:ext cx="5135245" cy="1849755"/>
          </a:xfrm>
          <a:prstGeom prst="rect">
            <a:avLst/>
          </a:prstGeom>
        </p:spPr>
      </p:pic>
      <p:pic>
        <p:nvPicPr>
          <p:cNvPr id="9" name="Picture 8" descr="process_noise"/>
          <p:cNvPicPr>
            <a:picLocks noChangeAspect="true"/>
          </p:cNvPicPr>
          <p:nvPr/>
        </p:nvPicPr>
        <p:blipFill>
          <a:blip r:embed="rId3"/>
          <a:stretch>
            <a:fillRect/>
          </a:stretch>
        </p:blipFill>
        <p:spPr>
          <a:xfrm>
            <a:off x="8131810" y="4993005"/>
            <a:ext cx="1765300" cy="613410"/>
          </a:xfrm>
          <a:prstGeom prst="rect">
            <a:avLst/>
          </a:prstGeom>
        </p:spPr>
      </p:pic>
      <p:sp>
        <p:nvSpPr>
          <p:cNvPr id="11" name="Rounded Rectangle 10"/>
          <p:cNvSpPr/>
          <p:nvPr/>
        </p:nvSpPr>
        <p:spPr>
          <a:xfrm>
            <a:off x="335915" y="3213100"/>
            <a:ext cx="5752465" cy="647700"/>
          </a:xfrm>
          <a:prstGeom prst="roundRect">
            <a:avLst/>
          </a:prstGeom>
          <a:noFill/>
          <a:ln w="28575" cmpd="sng">
            <a:solidFill>
              <a:srgbClr val="FF8D4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a:off x="335915" y="4004945"/>
            <a:ext cx="2303780" cy="1367790"/>
          </a:xfrm>
          <a:prstGeom prst="roundRect">
            <a:avLst/>
          </a:prstGeom>
          <a:noFill/>
          <a:ln w="28575" cmpd="sng">
            <a:solidFill>
              <a:srgbClr val="FF8D4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ounded Rectangle 12"/>
          <p:cNvSpPr/>
          <p:nvPr/>
        </p:nvSpPr>
        <p:spPr>
          <a:xfrm>
            <a:off x="6527800" y="2421255"/>
            <a:ext cx="5039995" cy="1799590"/>
          </a:xfrm>
          <a:prstGeom prst="roundRect">
            <a:avLst/>
          </a:prstGeom>
          <a:noFill/>
          <a:ln w="28575" cmpd="sng">
            <a:solidFill>
              <a:srgbClr val="FF8D4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animBg="true"/>
      <p:bldP spid="11" grpId="1" animBg="true"/>
      <p:bldP spid="12" grpId="0" animBg="true"/>
      <p:bldP spid="12" grpId="1" animBg="true"/>
      <p:bldP spid="13" grpId="0" animBg="true"/>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p:sp>
        <p:nvSpPr>
          <p:cNvPr id="2" name="Text Placeholder 1"/>
          <p:cNvSpPr>
            <a:spLocks noGrp="true"/>
          </p:cNvSpPr>
          <p:nvPr>
            <p:ph type="body" idx="1"/>
          </p:nvPr>
        </p:nvSpPr>
        <p:spPr>
          <a:xfrm>
            <a:off x="283845" y="500380"/>
            <a:ext cx="5805170" cy="824230"/>
          </a:xfrm>
        </p:spPr>
        <p:txBody>
          <a:bodyPr/>
          <a:p>
            <a:pPr algn="ctr"/>
            <a:r>
              <a:rPr lang="en-US" altLang="en-US" sz="3600" b="0">
                <a:solidFill>
                  <a:schemeClr val="bg1"/>
                </a:solidFill>
                <a:latin typeface="Futura Md BT" panose="020B0602020204020303" charset="0"/>
                <a:cs typeface="Futura Md BT" panose="020B0602020204020303" charset="0"/>
              </a:rPr>
              <a:t>Observation Models</a:t>
            </a:r>
            <a:endParaRPr lang="en-US" altLang="en-US" sz="3600" b="0">
              <a:solidFill>
                <a:schemeClr val="bg1"/>
              </a:solidFill>
              <a:latin typeface="Futura Md BT" panose="020B0602020204020303" charset="0"/>
              <a:cs typeface="Futura Md BT" panose="020B0602020204020303" charset="0"/>
            </a:endParaRPr>
          </a:p>
        </p:txBody>
      </p:sp>
      <mc:AlternateContent xmlns:mc="http://schemas.openxmlformats.org/markup-compatibility/2006">
        <mc:Choice xmlns:a14="http://schemas.microsoft.com/office/drawing/2010/main" Requires="a14">
          <p:sp>
            <p:nvSpPr>
              <p:cNvPr id="6" name="Content Placeholder 5"/>
              <p:cNvSpPr>
                <a:spLocks noGrp="true"/>
              </p:cNvSpPr>
              <p:nvPr>
                <p:ph sz="half" idx="2"/>
              </p:nvPr>
            </p:nvSpPr>
            <p:spPr>
              <a:xfrm>
                <a:off x="284480" y="2491740"/>
                <a:ext cx="5804535" cy="2068195"/>
              </a:xfrm>
            </p:spPr>
            <p:txBody>
              <a:bodyPr/>
              <a:p>
                <a:pPr lvl="0" algn="l">
                  <a:lnSpc>
                    <a:spcPct val="100000"/>
                  </a:lnSpc>
                  <a:buFont typeface="Wingdings" panose="05000000000000000000" charset="0"/>
                  <a:buChar char=""/>
                </a:pPr>
                <a:r>
                  <a:rPr lang="en-US" sz="2400">
                    <a:solidFill>
                      <a:schemeClr val="bg1"/>
                    </a:solidFill>
                    <a:latin typeface="Neutra Text" panose="02000000000000000000" charset="0"/>
                    <a:cs typeface="Neutra Text" panose="02000000000000000000" charset="0"/>
                  </a:rPr>
                  <a:t>2 types of landmarks: </a:t>
                </a:r>
                <a:endParaRPr lang="en-US" sz="2400">
                  <a:solidFill>
                    <a:schemeClr val="bg1"/>
                  </a:solidFill>
                  <a:latin typeface="Neutra Text" panose="02000000000000000000" charset="0"/>
                  <a:cs typeface="Neutra Text" panose="02000000000000000000" charset="0"/>
                </a:endParaRPr>
              </a:p>
              <a:p>
                <a:pPr lvl="1" algn="l">
                  <a:lnSpc>
                    <a:spcPct val="100000"/>
                  </a:lnSpc>
                  <a:buFont typeface="Wingdings" panose="05000000000000000000" charset="0"/>
                  <a:buChar char=""/>
                </a:pPr>
                <a:r>
                  <a:rPr lang="en-US" sz="2100">
                    <a:solidFill>
                      <a:schemeClr val="bg1"/>
                    </a:solidFill>
                    <a:latin typeface="Neutra Text" panose="02000000000000000000" charset="0"/>
                    <a:cs typeface="Neutra Text" panose="02000000000000000000" charset="0"/>
                  </a:rPr>
                  <a:t>Poles</a:t>
                </a:r>
                <a:endParaRPr lang="en-US" sz="2100">
                  <a:solidFill>
                    <a:schemeClr val="bg1"/>
                  </a:solidFill>
                  <a:latin typeface="Neutra Text" panose="02000000000000000000" charset="0"/>
                  <a:cs typeface="Neutra Text" panose="02000000000000000000" charset="0"/>
                </a:endParaRPr>
              </a:p>
              <a:p>
                <a:pPr lvl="1" algn="l">
                  <a:lnSpc>
                    <a:spcPct val="100000"/>
                  </a:lnSpc>
                  <a:buFont typeface="Wingdings" panose="05000000000000000000" charset="0"/>
                  <a:buChar char=""/>
                </a:pPr>
                <a:r>
                  <a:rPr lang="en-US" sz="2100">
                    <a:solidFill>
                      <a:schemeClr val="bg1"/>
                    </a:solidFill>
                    <a:latin typeface="Neutra Text" panose="02000000000000000000" charset="0"/>
                    <a:cs typeface="Neutra Text" panose="02000000000000000000" charset="0"/>
                  </a:rPr>
                  <a:t>Markers</a:t>
                </a:r>
                <a:endParaRPr lang="en-US" sz="2400">
                  <a:solidFill>
                    <a:schemeClr val="bg1"/>
                  </a:solidFill>
                  <a:latin typeface="Neutra Text" panose="02000000000000000000" charset="0"/>
                  <a:cs typeface="Neutra Text" panose="02000000000000000000" charset="0"/>
                </a:endParaRPr>
              </a:p>
              <a:p>
                <a:pPr lvl="0" algn="l">
                  <a:lnSpc>
                    <a:spcPct val="100000"/>
                  </a:lnSpc>
                  <a:buFont typeface="Wingdings" panose="05000000000000000000" charset="0"/>
                  <a:buChar char=""/>
                </a:pPr>
                <a:r>
                  <a:rPr lang="en-US" sz="2400">
                    <a:solidFill>
                      <a:schemeClr val="bg1"/>
                    </a:solidFill>
                    <a:latin typeface="Neutra Text" panose="02000000000000000000" charset="0"/>
                    <a:cs typeface="Neutra Text" panose="02000000000000000000" charset="0"/>
                  </a:rPr>
                  <a:t>Observation for landmark </a:t>
                </a:r>
                <a:r>
                  <a:rPr lang="en-US" sz="2400" i="1">
                    <a:solidFill>
                      <a:schemeClr val="bg1"/>
                    </a:solidFill>
                    <a:latin typeface="Neutra Text" panose="02000000000000000000" charset="0"/>
                    <a:cs typeface="Neutra Text" panose="02000000000000000000" charset="0"/>
                  </a:rPr>
                  <a:t>i</a:t>
                </a:r>
                <a:r>
                  <a:rPr lang="en-US" sz="2400">
                    <a:solidFill>
                      <a:schemeClr val="bg1"/>
                    </a:solidFill>
                    <a:latin typeface="Neutra Text" panose="02000000000000000000" charset="0"/>
                    <a:cs typeface="Neutra Text" panose="02000000000000000000" charset="0"/>
                  </a:rPr>
                  <a:t>  is</a:t>
                </a:r>
                <a:endParaRPr lang="en-US" sz="2400">
                  <a:solidFill>
                    <a:schemeClr val="bg1"/>
                  </a:solidFill>
                  <a:latin typeface="Neutra Text" panose="02000000000000000000" charset="0"/>
                  <a:cs typeface="Neutra Text" panose="02000000000000000000" charset="0"/>
                </a:endParaRPr>
              </a:p>
              <a:p>
                <a:pPr marL="0" lvl="0" indent="0" algn="l">
                  <a:lnSpc>
                    <a:spcPct val="10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400" i="1">
                              <a:solidFill>
                                <a:schemeClr val="bg1"/>
                              </a:solidFill>
                              <a:latin typeface="DejaVu Math TeX Gyre" panose="02000503000000000000" charset="0"/>
                              <a:cs typeface="DejaVu Math TeX Gyre" panose="02000503000000000000" charset="0"/>
                            </a:rPr>
                          </m:ctrlPr>
                        </m:sSubPr>
                        <m:e>
                          <m:r>
                            <a:rPr lang="en-US" sz="2400" i="1">
                              <a:solidFill>
                                <a:schemeClr val="bg1"/>
                              </a:solidFill>
                              <a:latin typeface="DejaVu Math TeX Gyre" panose="02000503000000000000" charset="0"/>
                              <a:cs typeface="DejaVu Math TeX Gyre" panose="02000503000000000000" charset="0"/>
                            </a:rPr>
                            <m:t>𝑧</m:t>
                          </m:r>
                        </m:e>
                        <m:sub>
                          <m:r>
                            <a:rPr lang="en-US" sz="2400" i="1">
                              <a:solidFill>
                                <a:schemeClr val="bg1"/>
                              </a:solidFill>
                              <a:latin typeface="DejaVu Math TeX Gyre" panose="02000503000000000000" charset="0"/>
                              <a:cs typeface="DejaVu Math TeX Gyre" panose="02000503000000000000" charset="0"/>
                            </a:rPr>
                            <m:t>𝑖</m:t>
                          </m:r>
                        </m:sub>
                      </m:sSub>
                      <m:r>
                        <a:rPr lang="en-US" sz="2400" i="1">
                          <a:solidFill>
                            <a:schemeClr val="bg1"/>
                          </a:solidFill>
                          <a:latin typeface="DejaVu Math TeX Gyre" panose="02000503000000000000" charset="0"/>
                          <a:cs typeface="DejaVu Math TeX Gyre" panose="02000503000000000000" charset="0"/>
                        </a:rPr>
                        <m:t>=</m:t>
                      </m:r>
                      <m:sSub>
                        <m:sSubPr>
                          <m:ctrlPr>
                            <a:rPr lang="en-US" sz="2400" i="1">
                              <a:solidFill>
                                <a:schemeClr val="bg1"/>
                              </a:solidFill>
                              <a:latin typeface="DejaVu Math TeX Gyre" panose="02000503000000000000" charset="0"/>
                              <a:cs typeface="DejaVu Math TeX Gyre" panose="02000503000000000000" charset="0"/>
                            </a:rPr>
                          </m:ctrlPr>
                        </m:sSubPr>
                        <m:e>
                          <m:r>
                            <a:rPr lang="en-US" sz="2400" i="1">
                              <a:solidFill>
                                <a:schemeClr val="bg1"/>
                              </a:solidFill>
                              <a:latin typeface="DejaVu Math TeX Gyre" panose="02000503000000000000" charset="0"/>
                              <a:cs typeface="DejaVu Math TeX Gyre" panose="02000503000000000000" charset="0"/>
                            </a:rPr>
                            <m:t>ℎ</m:t>
                          </m:r>
                        </m:e>
                        <m:sub>
                          <m:r>
                            <a:rPr lang="en-US" sz="2400" i="1">
                              <a:solidFill>
                                <a:schemeClr val="bg1"/>
                              </a:solidFill>
                              <a:latin typeface="DejaVu Math TeX Gyre" panose="02000503000000000000" charset="0"/>
                              <a:cs typeface="DejaVu Math TeX Gyre" panose="02000503000000000000" charset="0"/>
                            </a:rPr>
                            <m:t>𝑖</m:t>
                          </m:r>
                        </m:sub>
                      </m:sSub>
                      <m:r>
                        <a:rPr lang="en-US" sz="2400" i="1">
                          <a:solidFill>
                            <a:schemeClr val="bg1"/>
                          </a:solidFill>
                          <a:latin typeface="DejaVu Math TeX Gyre" panose="02000503000000000000" charset="0"/>
                          <a:cs typeface="DejaVu Math TeX Gyre" panose="02000503000000000000" charset="0"/>
                        </a:rPr>
                        <m:t>(</m:t>
                      </m:r>
                      <m:sSub>
                        <m:sSubPr>
                          <m:ctrlPr>
                            <a:rPr lang="en-US" sz="2400" i="1">
                              <a:solidFill>
                                <a:schemeClr val="bg1"/>
                              </a:solidFill>
                              <a:latin typeface="DejaVu Math TeX Gyre" panose="02000503000000000000" charset="0"/>
                              <a:cs typeface="DejaVu Math TeX Gyre" panose="02000503000000000000" charset="0"/>
                            </a:rPr>
                          </m:ctrlPr>
                        </m:sSubPr>
                        <m:e>
                          <m:r>
                            <a:rPr lang="en-US" sz="2400" i="1">
                              <a:solidFill>
                                <a:schemeClr val="bg1"/>
                              </a:solidFill>
                              <a:latin typeface="DejaVu Math TeX Gyre" panose="02000503000000000000" charset="0"/>
                              <a:cs typeface="DejaVu Math TeX Gyre" panose="02000503000000000000" charset="0"/>
                            </a:rPr>
                            <m:t>𝑥</m:t>
                          </m:r>
                        </m:e>
                        <m:sub>
                          <m:r>
                            <a:rPr lang="en-US" sz="2400" i="1">
                              <a:solidFill>
                                <a:schemeClr val="bg1"/>
                              </a:solidFill>
                              <a:latin typeface="DejaVu Math TeX Gyre" panose="02000503000000000000" charset="0"/>
                              <a:cs typeface="DejaVu Math TeX Gyre" panose="02000503000000000000" charset="0"/>
                            </a:rPr>
                            <m:t>𝑡</m:t>
                          </m:r>
                        </m:sub>
                      </m:sSub>
                      <m:r>
                        <a:rPr lang="en-US" sz="2400" i="1">
                          <a:solidFill>
                            <a:schemeClr val="bg1"/>
                          </a:solidFill>
                          <a:latin typeface="DejaVu Math TeX Gyre" panose="02000503000000000000" charset="0"/>
                          <a:cs typeface="DejaVu Math TeX Gyre" panose="02000503000000000000" charset="0"/>
                        </a:rPr>
                        <m:t>)+</m:t>
                      </m:r>
                      <m:r>
                        <a:rPr lang="en-US" sz="2400" i="1">
                          <a:solidFill>
                            <a:schemeClr val="bg1"/>
                          </a:solidFill>
                          <a:latin typeface="DejaVu Math TeX Gyre" panose="02000503000000000000" charset="0"/>
                          <a:cs typeface="DejaVu Math TeX Gyre" panose="02000503000000000000" charset="0"/>
                        </a:rPr>
                        <m:t>𝒩</m:t>
                      </m:r>
                      <m:r>
                        <a:rPr lang="en-US" sz="2400" i="1">
                          <a:solidFill>
                            <a:schemeClr val="bg1"/>
                          </a:solidFill>
                          <a:latin typeface="DejaVu Math TeX Gyre" panose="02000503000000000000" charset="0"/>
                          <a:cs typeface="DejaVu Math TeX Gyre" panose="02000503000000000000" charset="0"/>
                        </a:rPr>
                        <m:t>(</m:t>
                      </m:r>
                      <m:r>
                        <a:rPr lang="en-US" sz="2400" i="1">
                          <a:solidFill>
                            <a:schemeClr val="bg1"/>
                          </a:solidFill>
                          <a:latin typeface="DejaVu Math TeX Gyre" panose="02000503000000000000" charset="0"/>
                          <a:cs typeface="DejaVu Math TeX Gyre" panose="02000503000000000000" charset="0"/>
                        </a:rPr>
                        <m:t>0</m:t>
                      </m:r>
                      <m:r>
                        <a:rPr lang="en-US" sz="2400" i="1">
                          <a:solidFill>
                            <a:schemeClr val="bg1"/>
                          </a:solidFill>
                          <a:latin typeface="DejaVu Math TeX Gyre" panose="02000503000000000000" charset="0"/>
                          <a:cs typeface="DejaVu Math TeX Gyre" panose="02000503000000000000" charset="0"/>
                        </a:rPr>
                        <m:t>,</m:t>
                      </m:r>
                      <m:sSub>
                        <m:sSubPr>
                          <m:ctrlPr>
                            <a:rPr lang="en-US" sz="2400" i="1">
                              <a:solidFill>
                                <a:schemeClr val="bg1"/>
                              </a:solidFill>
                              <a:latin typeface="DejaVu Math TeX Gyre" panose="02000503000000000000" charset="0"/>
                              <a:cs typeface="DejaVu Math TeX Gyre" panose="02000503000000000000" charset="0"/>
                            </a:rPr>
                          </m:ctrlPr>
                        </m:sSubPr>
                        <m:e>
                          <m:r>
                            <a:rPr lang="en-US" sz="2400" i="1">
                              <a:solidFill>
                                <a:schemeClr val="bg1"/>
                              </a:solidFill>
                              <a:latin typeface="DejaVu Math TeX Gyre" panose="02000503000000000000" charset="0"/>
                              <a:cs typeface="DejaVu Math TeX Gyre" panose="02000503000000000000" charset="0"/>
                            </a:rPr>
                            <m:t>𝑄</m:t>
                          </m:r>
                        </m:e>
                        <m:sub>
                          <m:r>
                            <a:rPr lang="en-US" sz="2400" i="1">
                              <a:solidFill>
                                <a:schemeClr val="bg1"/>
                              </a:solidFill>
                              <a:latin typeface="DejaVu Math TeX Gyre" panose="02000503000000000000" charset="0"/>
                              <a:cs typeface="DejaVu Math TeX Gyre" panose="02000503000000000000" charset="0"/>
                            </a:rPr>
                            <m:t>𝑡</m:t>
                          </m:r>
                        </m:sub>
                      </m:sSub>
                      <m:r>
                        <a:rPr lang="en-US" sz="2400" i="1">
                          <a:solidFill>
                            <a:schemeClr val="bg1"/>
                          </a:solidFill>
                          <a:latin typeface="DejaVu Math TeX Gyre" panose="02000503000000000000" charset="0"/>
                          <a:cs typeface="DejaVu Math TeX Gyre" panose="02000503000000000000" charset="0"/>
                        </a:rPr>
                        <m:t>)</m:t>
                      </m:r>
                    </m:oMath>
                  </m:oMathPara>
                </a14:m>
                <a:endParaRPr lang="en-US" sz="2100" i="1">
                  <a:solidFill>
                    <a:schemeClr val="bg1"/>
                  </a:solidFill>
                  <a:latin typeface="DejaVu Math TeX Gyre" panose="02000503000000000000" charset="0"/>
                  <a:cs typeface="DejaVu Math TeX Gyre" panose="02000503000000000000" charset="0"/>
                </a:endParaRPr>
              </a:p>
              <a:p>
                <a:pPr marL="0" lvl="0" indent="0" algn="l">
                  <a:lnSpc>
                    <a:spcPct val="100000"/>
                  </a:lnSpc>
                  <a:buFont typeface="Arial" panose="020B0604020202020204" pitchFamily="34" charset="0"/>
                  <a:buNone/>
                </a:pPr>
                <a:endParaRPr lang="en-US" sz="2100">
                  <a:solidFill>
                    <a:schemeClr val="bg1"/>
                  </a:solidFill>
                  <a:latin typeface="Neutra Text" panose="02000000000000000000" charset="0"/>
                  <a:cs typeface="Neutra Text" panose="02000000000000000000" charset="0"/>
                </a:endParaRPr>
              </a:p>
            </p:txBody>
          </p:sp>
        </mc:Choice>
        <mc:Fallback>
          <p:sp>
            <p:nvSpPr>
              <p:cNvPr id="6" name="Content Placeholder 5"/>
              <p:cNvSpPr>
                <a:spLocks noRot="true" noChangeAspect="true" noMove="true" noResize="true" noEditPoints="true" noAdjustHandles="true" noChangeArrowheads="true" noChangeShapeType="true" noTextEdit="true"/>
              </p:cNvSpPr>
              <p:nvPr>
                <p:ph sz="half" idx="2"/>
              </p:nvPr>
            </p:nvSpPr>
            <p:spPr>
              <a:xfrm>
                <a:off x="284480" y="2491740"/>
                <a:ext cx="5804535" cy="2068195"/>
              </a:xfrm>
              <a:blipFill rotWithShape="true">
                <a:blip r:embed="rId1"/>
                <a:stretch>
                  <a:fillRect b="-14461"/>
                </a:stretch>
              </a:blipFill>
            </p:spPr>
            <p:txBody>
              <a:bodyPr/>
              <a:lstStyle/>
              <a:p>
                <a:r>
                  <a:rPr lang="en-US" altLang="en-US">
                    <a:noFill/>
                  </a:rPr>
                  <a:t> </a:t>
                </a:r>
              </a:p>
            </p:txBody>
          </p:sp>
        </mc:Fallback>
      </mc:AlternateContent>
      <p:pic>
        <p:nvPicPr>
          <p:cNvPr id="4" name="Picture 3" descr="fig18-gazebo-environment"/>
          <p:cNvPicPr>
            <a:picLocks noChangeAspect="true"/>
          </p:cNvPicPr>
          <p:nvPr/>
        </p:nvPicPr>
        <p:blipFill>
          <a:blip r:embed="rId2"/>
          <a:srcRect l="29044" r="467" b="-392"/>
          <a:stretch>
            <a:fillRect/>
          </a:stretch>
        </p:blipFill>
        <p:spPr>
          <a:xfrm rot="16200000">
            <a:off x="5995670" y="976630"/>
            <a:ext cx="6766560" cy="4904105"/>
          </a:xfrm>
          <a:prstGeom prst="rect">
            <a:avLst/>
          </a:prstGeom>
        </p:spPr>
      </p:pic>
      <p:sp>
        <p:nvSpPr>
          <p:cNvPr id="3" name="Slide Number Placeholder 2"/>
          <p:cNvSpPr>
            <a:spLocks noGrp="true"/>
          </p:cNvSpPr>
          <p:nvPr>
            <p:ph type="sldNum" sz="quarter" idx="12"/>
          </p:nvPr>
        </p:nvSpPr>
        <p:spPr/>
        <p:txBody>
          <a:bodyPr/>
          <a:p>
            <a:fld id="{49AE70B2-8BF9-45C0-BB95-33D1B9D3A854}" type="slidenum">
              <a:rPr lang="zh-CN" altLang="en-US" smtClean="0">
                <a:solidFill>
                  <a:schemeClr val="bg1"/>
                </a:solidFill>
                <a:latin typeface="Neutra Text" panose="02000000000000000000" charset="0"/>
                <a:cs typeface="Neutra Text" panose="02000000000000000000" charset="0"/>
              </a:rPr>
            </a:fld>
            <a:endParaRPr lang="zh-CN" altLang="en-US" smtClean="0">
              <a:solidFill>
                <a:schemeClr val="bg1"/>
              </a:solidFill>
              <a:latin typeface="Neutra Text" panose="02000000000000000000" charset="0"/>
              <a:cs typeface="Neutra Text" panose="02000000000000000000" charset="0"/>
            </a:endParaRPr>
          </a:p>
        </p:txBody>
      </p:sp>
      <p:grpSp>
        <p:nvGrpSpPr>
          <p:cNvPr id="10" name="Group 9"/>
          <p:cNvGrpSpPr/>
          <p:nvPr/>
        </p:nvGrpSpPr>
        <p:grpSpPr>
          <a:xfrm>
            <a:off x="6743700" y="-127000"/>
            <a:ext cx="5279390" cy="5416550"/>
            <a:chOff x="10620" y="-200"/>
            <a:chExt cx="8314" cy="8530"/>
          </a:xfrm>
        </p:grpSpPr>
        <p:sp>
          <p:nvSpPr>
            <p:cNvPr id="5" name="Oval 4"/>
            <p:cNvSpPr/>
            <p:nvPr/>
          </p:nvSpPr>
          <p:spPr>
            <a:xfrm>
              <a:off x="10620" y="-200"/>
              <a:ext cx="1474" cy="1431"/>
            </a:xfrm>
            <a:prstGeom prst="ellipse">
              <a:avLst/>
            </a:prstGeom>
            <a:gradFill>
              <a:gsLst>
                <a:gs pos="100000">
                  <a:srgbClr val="FE4444">
                    <a:alpha val="40000"/>
                    <a:lumMod val="99000"/>
                  </a:srgbClr>
                </a:gs>
                <a:gs pos="100000">
                  <a:srgbClr val="832B2B"/>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17460" y="-200"/>
              <a:ext cx="1474" cy="1431"/>
            </a:xfrm>
            <a:prstGeom prst="ellipse">
              <a:avLst/>
            </a:prstGeom>
            <a:gradFill>
              <a:gsLst>
                <a:gs pos="100000">
                  <a:srgbClr val="FE4444">
                    <a:alpha val="40000"/>
                    <a:lumMod val="99000"/>
                  </a:srgbClr>
                </a:gs>
                <a:gs pos="100000">
                  <a:srgbClr val="832B2B"/>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Oval 7"/>
            <p:cNvSpPr/>
            <p:nvPr/>
          </p:nvSpPr>
          <p:spPr>
            <a:xfrm>
              <a:off x="10620" y="6900"/>
              <a:ext cx="1474" cy="1431"/>
            </a:xfrm>
            <a:prstGeom prst="ellipse">
              <a:avLst/>
            </a:prstGeom>
            <a:gradFill>
              <a:gsLst>
                <a:gs pos="100000">
                  <a:srgbClr val="FE4444">
                    <a:alpha val="40000"/>
                    <a:lumMod val="99000"/>
                  </a:srgbClr>
                </a:gs>
                <a:gs pos="100000">
                  <a:srgbClr val="832B2B"/>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Oval 8"/>
            <p:cNvSpPr/>
            <p:nvPr/>
          </p:nvSpPr>
          <p:spPr>
            <a:xfrm>
              <a:off x="17460" y="6900"/>
              <a:ext cx="1474" cy="1431"/>
            </a:xfrm>
            <a:prstGeom prst="ellipse">
              <a:avLst/>
            </a:prstGeom>
            <a:gradFill>
              <a:gsLst>
                <a:gs pos="100000">
                  <a:srgbClr val="FE4444">
                    <a:alpha val="40000"/>
                    <a:lumMod val="99000"/>
                  </a:srgbClr>
                </a:gs>
                <a:gs pos="100000">
                  <a:srgbClr val="832B2B"/>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9" name="Group 18"/>
          <p:cNvGrpSpPr/>
          <p:nvPr/>
        </p:nvGrpSpPr>
        <p:grpSpPr>
          <a:xfrm>
            <a:off x="7679690" y="1778000"/>
            <a:ext cx="3406775" cy="4286250"/>
            <a:chOff x="12094" y="2800"/>
            <a:chExt cx="5365" cy="6750"/>
          </a:xfrm>
        </p:grpSpPr>
        <p:sp>
          <p:nvSpPr>
            <p:cNvPr id="11" name="Oval 10"/>
            <p:cNvSpPr/>
            <p:nvPr/>
          </p:nvSpPr>
          <p:spPr>
            <a:xfrm>
              <a:off x="13480" y="2800"/>
              <a:ext cx="1095" cy="1071"/>
            </a:xfrm>
            <a:prstGeom prst="ellipse">
              <a:avLst/>
            </a:prstGeom>
            <a:gradFill>
              <a:gsLst>
                <a:gs pos="100000">
                  <a:srgbClr val="FE4444">
                    <a:alpha val="40000"/>
                    <a:lumMod val="99000"/>
                  </a:srgbClr>
                </a:gs>
                <a:gs pos="100000">
                  <a:srgbClr val="832B2B"/>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16365" y="2940"/>
              <a:ext cx="1095" cy="1071"/>
            </a:xfrm>
            <a:prstGeom prst="ellipse">
              <a:avLst/>
            </a:prstGeom>
            <a:gradFill>
              <a:gsLst>
                <a:gs pos="100000">
                  <a:srgbClr val="FE4444">
                    <a:alpha val="40000"/>
                    <a:lumMod val="99000"/>
                  </a:srgbClr>
                </a:gs>
                <a:gs pos="100000">
                  <a:srgbClr val="832B2B"/>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12820" y="5000"/>
              <a:ext cx="1095" cy="1071"/>
            </a:xfrm>
            <a:prstGeom prst="ellipse">
              <a:avLst/>
            </a:prstGeom>
            <a:gradFill>
              <a:gsLst>
                <a:gs pos="100000">
                  <a:srgbClr val="FE4444">
                    <a:alpha val="40000"/>
                    <a:lumMod val="99000"/>
                  </a:srgbClr>
                </a:gs>
                <a:gs pos="100000">
                  <a:srgbClr val="832B2B"/>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Oval 13"/>
            <p:cNvSpPr/>
            <p:nvPr/>
          </p:nvSpPr>
          <p:spPr>
            <a:xfrm>
              <a:off x="16365" y="5620"/>
              <a:ext cx="1095" cy="1071"/>
            </a:xfrm>
            <a:prstGeom prst="ellipse">
              <a:avLst/>
            </a:prstGeom>
            <a:gradFill>
              <a:gsLst>
                <a:gs pos="100000">
                  <a:srgbClr val="FE4444">
                    <a:alpha val="40000"/>
                    <a:lumMod val="99000"/>
                  </a:srgbClr>
                </a:gs>
                <a:gs pos="100000">
                  <a:srgbClr val="832B2B"/>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Oval 14"/>
            <p:cNvSpPr/>
            <p:nvPr/>
          </p:nvSpPr>
          <p:spPr>
            <a:xfrm>
              <a:off x="14223" y="6318"/>
              <a:ext cx="1095" cy="1071"/>
            </a:xfrm>
            <a:prstGeom prst="ellipse">
              <a:avLst/>
            </a:prstGeom>
            <a:gradFill>
              <a:gsLst>
                <a:gs pos="100000">
                  <a:srgbClr val="FE4444">
                    <a:alpha val="40000"/>
                    <a:lumMod val="99000"/>
                  </a:srgbClr>
                </a:gs>
                <a:gs pos="100000">
                  <a:srgbClr val="832B2B"/>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Oval 15"/>
            <p:cNvSpPr/>
            <p:nvPr/>
          </p:nvSpPr>
          <p:spPr>
            <a:xfrm>
              <a:off x="12094" y="7080"/>
              <a:ext cx="1095" cy="1071"/>
            </a:xfrm>
            <a:prstGeom prst="ellipse">
              <a:avLst/>
            </a:prstGeom>
            <a:gradFill>
              <a:gsLst>
                <a:gs pos="100000">
                  <a:srgbClr val="FE4444">
                    <a:alpha val="40000"/>
                    <a:lumMod val="99000"/>
                  </a:srgbClr>
                </a:gs>
                <a:gs pos="100000">
                  <a:srgbClr val="832B2B"/>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Oval 16"/>
            <p:cNvSpPr/>
            <p:nvPr/>
          </p:nvSpPr>
          <p:spPr>
            <a:xfrm>
              <a:off x="13480" y="8480"/>
              <a:ext cx="1095" cy="1071"/>
            </a:xfrm>
            <a:prstGeom prst="ellipse">
              <a:avLst/>
            </a:prstGeom>
            <a:gradFill>
              <a:gsLst>
                <a:gs pos="100000">
                  <a:srgbClr val="FE4444">
                    <a:alpha val="40000"/>
                    <a:lumMod val="99000"/>
                  </a:srgbClr>
                </a:gs>
                <a:gs pos="100000">
                  <a:srgbClr val="832B2B"/>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Oval 17"/>
            <p:cNvSpPr/>
            <p:nvPr/>
          </p:nvSpPr>
          <p:spPr>
            <a:xfrm>
              <a:off x="15640" y="8480"/>
              <a:ext cx="1095" cy="1071"/>
            </a:xfrm>
            <a:prstGeom prst="ellipse">
              <a:avLst/>
            </a:prstGeom>
            <a:gradFill>
              <a:gsLst>
                <a:gs pos="100000">
                  <a:srgbClr val="FE4444">
                    <a:alpha val="40000"/>
                    <a:lumMod val="99000"/>
                  </a:srgbClr>
                </a:gs>
                <a:gs pos="100000">
                  <a:srgbClr val="832B2B"/>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p:sp>
        <p:nvSpPr>
          <p:cNvPr id="2" name="Text Placeholder 1"/>
          <p:cNvSpPr>
            <a:spLocks noGrp="true"/>
          </p:cNvSpPr>
          <p:nvPr>
            <p:ph type="body" idx="1"/>
          </p:nvPr>
        </p:nvSpPr>
        <p:spPr>
          <a:xfrm>
            <a:off x="324485" y="156210"/>
            <a:ext cx="5753735" cy="824230"/>
          </a:xfrm>
        </p:spPr>
        <p:txBody>
          <a:bodyPr/>
          <a:p>
            <a:pPr algn="ctr"/>
            <a:r>
              <a:rPr lang="en-US" altLang="en-US" sz="3600" b="0">
                <a:solidFill>
                  <a:schemeClr val="bg1"/>
                </a:solidFill>
                <a:latin typeface="Futura Md BT" panose="020B0602020204020303" charset="0"/>
                <a:cs typeface="Futura Md BT" panose="020B0602020204020303" charset="0"/>
              </a:rPr>
              <a:t>Poles’ Observation Models</a:t>
            </a:r>
            <a:endParaRPr lang="en-US" altLang="en-US" sz="3600" b="0">
              <a:solidFill>
                <a:schemeClr val="bg1"/>
              </a:solidFill>
              <a:latin typeface="Futura Md BT" panose="020B0602020204020303" charset="0"/>
              <a:cs typeface="Futura Md BT" panose="020B0602020204020303" charset="0"/>
            </a:endParaRPr>
          </a:p>
        </p:txBody>
      </p:sp>
      <mc:AlternateContent xmlns:mc="http://schemas.openxmlformats.org/markup-compatibility/2006">
        <mc:Choice xmlns:a14="http://schemas.microsoft.com/office/drawing/2010/main" Requires="a14">
          <p:sp>
            <p:nvSpPr>
              <p:cNvPr id="6" name="Content Placeholder 5"/>
              <p:cNvSpPr>
                <a:spLocks noGrp="true"/>
              </p:cNvSpPr>
              <p:nvPr>
                <p:ph sz="half" idx="2"/>
              </p:nvPr>
            </p:nvSpPr>
            <p:spPr>
              <a:xfrm>
                <a:off x="334645" y="1261110"/>
                <a:ext cx="5531485" cy="5020310"/>
              </a:xfrm>
            </p:spPr>
            <p:txBody>
              <a:bodyPr/>
              <a:p>
                <a:pPr marL="0" lvl="0" indent="0" algn="l">
                  <a:lnSpc>
                    <a:spcPct val="100000"/>
                  </a:lnSpc>
                  <a:buFont typeface="Arial" panose="020B0604020202020204" pitchFamily="34" charset="0"/>
                  <a:buNone/>
                </a:pPr>
                <a:r>
                  <a:rPr lang="en-US" altLang="en-US" sz="2400">
                    <a:solidFill>
                      <a:schemeClr val="bg1"/>
                    </a:solidFill>
                    <a:latin typeface="Neutra Text" panose="02000000000000000000" charset="0"/>
                    <a:cs typeface="Neutra Text" panose="02000000000000000000" charset="0"/>
                  </a:rPr>
                  <a:t>Range and bearing information: </a:t>
                </a:r>
                <a:endParaRPr lang="en-US" altLang="en-US" sz="2400">
                  <a:solidFill>
                    <a:schemeClr val="bg1"/>
                  </a:solidFill>
                  <a:latin typeface="Neutra Text" panose="02000000000000000000" charset="0"/>
                  <a:cs typeface="Neutra Text" panose="02000000000000000000" charset="0"/>
                </a:endParaRPr>
              </a:p>
              <a:p>
                <a:pPr lvl="0" algn="l">
                  <a:lnSpc>
                    <a:spcPct val="100000"/>
                  </a:lnSpc>
                  <a:buFont typeface="Wingdings" panose="05000000000000000000" charset="0"/>
                  <a:buChar char=""/>
                </a:pPr>
                <a:r>
                  <a:rPr lang="en-US" altLang="en-US" sz="2400">
                    <a:solidFill>
                      <a:schemeClr val="bg1"/>
                    </a:solidFill>
                    <a:latin typeface="Neutra Text" panose="02000000000000000000" charset="0"/>
                    <a:cs typeface="Neutra Text" panose="02000000000000000000" charset="0"/>
                  </a:rPr>
                  <a:t>distance </a:t>
                </a:r>
                <a14:m>
                  <m:oMath xmlns:m="http://schemas.openxmlformats.org/officeDocument/2006/math">
                    <m:r>
                      <a:rPr lang="en-US" altLang="en-US" sz="2400" i="1">
                        <a:solidFill>
                          <a:schemeClr val="bg1"/>
                        </a:solidFill>
                        <a:latin typeface="DejaVu Math TeX Gyre" panose="02000503000000000000" charset="0"/>
                        <a:ea typeface="Gubbi" panose="00000400000000000000" charset="0"/>
                        <a:cs typeface="DejaVu Math TeX Gyre" panose="02000503000000000000" charset="0"/>
                      </a:rPr>
                      <m:t>𝜌</m:t>
                    </m:r>
                  </m:oMath>
                </a14:m>
                <a:endParaRPr lang="en-US" altLang="en-US" sz="2400" i="1">
                  <a:solidFill>
                    <a:schemeClr val="bg1"/>
                  </a:solidFill>
                  <a:latin typeface="Neutra Text" panose="02000000000000000000" charset="0"/>
                  <a:cs typeface="Neutra Text" panose="02000000000000000000" charset="0"/>
                </a:endParaRPr>
              </a:p>
              <a:p>
                <a:pPr lvl="0" algn="l">
                  <a:lnSpc>
                    <a:spcPct val="100000"/>
                  </a:lnSpc>
                  <a:buFont typeface="Wingdings" panose="05000000000000000000" charset="0"/>
                  <a:buChar char=""/>
                </a:pPr>
                <a:r>
                  <a:rPr lang="en-US" altLang="en-US" sz="2400">
                    <a:solidFill>
                      <a:schemeClr val="bg1"/>
                    </a:solidFill>
                    <a:latin typeface="Neutra Text" panose="02000000000000000000" charset="0"/>
                    <a:cs typeface="Neutra Text" panose="02000000000000000000" charset="0"/>
                  </a:rPr>
                  <a:t>azimuth </a:t>
                </a:r>
                <a14:m>
                  <m:oMath xmlns:m="http://schemas.openxmlformats.org/officeDocument/2006/math">
                    <m:r>
                      <a:rPr lang="en-US" altLang="en-US" sz="2400" i="1">
                        <a:solidFill>
                          <a:schemeClr val="bg1"/>
                        </a:solidFill>
                        <a:latin typeface="DejaVu Math TeX Gyre" panose="02000503000000000000" charset="0"/>
                        <a:ea typeface="Gubbi" panose="00000400000000000000" charset="0"/>
                        <a:cs typeface="DejaVu Math TeX Gyre" panose="02000503000000000000" charset="0"/>
                      </a:rPr>
                      <m:t>𝛼</m:t>
                    </m:r>
                  </m:oMath>
                </a14:m>
                <a:endParaRPr lang="en-US" altLang="en-US" sz="2400">
                  <a:solidFill>
                    <a:schemeClr val="bg1"/>
                  </a:solidFill>
                  <a:latin typeface="Neutra Text" panose="02000000000000000000" charset="0"/>
                  <a:cs typeface="Neutra Text" panose="02000000000000000000" charset="0"/>
                </a:endParaRPr>
              </a:p>
              <a:p>
                <a:pPr lvl="0" algn="l">
                  <a:lnSpc>
                    <a:spcPct val="100000"/>
                  </a:lnSpc>
                  <a:buFont typeface="Wingdings" panose="05000000000000000000" charset="0"/>
                  <a:buChar char=""/>
                </a:pPr>
                <a:r>
                  <a:rPr lang="en-US" altLang="en-US" sz="2400">
                    <a:solidFill>
                      <a:schemeClr val="bg1"/>
                    </a:solidFill>
                    <a:latin typeface="Neutra Text" panose="02000000000000000000" charset="0"/>
                    <a:cs typeface="Neutra Text" panose="02000000000000000000" charset="0"/>
                  </a:rPr>
                  <a:t>altitude </a:t>
                </a:r>
                <a14:m>
                  <m:oMath xmlns:m="http://schemas.openxmlformats.org/officeDocument/2006/math">
                    <m:r>
                      <a:rPr lang="en-US" altLang="en-US" sz="2400" i="1">
                        <a:solidFill>
                          <a:schemeClr val="bg1"/>
                        </a:solidFill>
                        <a:latin typeface="DejaVu Math TeX Gyre" panose="02000503000000000000" charset="0"/>
                        <a:ea typeface="Gubbi" panose="00000400000000000000" charset="0"/>
                        <a:cs typeface="DejaVu Math TeX Gyre" panose="02000503000000000000" charset="0"/>
                      </a:rPr>
                      <m:t>𝛽</m:t>
                    </m:r>
                  </m:oMath>
                </a14:m>
                <a:endParaRPr lang="en-US" altLang="en-US" sz="2100" i="1">
                  <a:solidFill>
                    <a:schemeClr val="bg1"/>
                  </a:solidFill>
                  <a:latin typeface="DejaVu Math TeX Gyre" panose="02000503000000000000" charset="0"/>
                  <a:cs typeface="DejaVu Math TeX Gyre" panose="02000503000000000000" charset="0"/>
                </a:endParaRPr>
              </a:p>
              <a:p>
                <a:pPr marL="0" lvl="0" indent="0" algn="l">
                  <a:lnSpc>
                    <a:spcPct val="100000"/>
                  </a:lnSpc>
                  <a:buFont typeface="Wingdings" panose="05000000000000000000" charset="0"/>
                  <a:buNone/>
                </a:pPr>
                <a:endParaRPr lang="en-US" altLang="en-US" sz="2100">
                  <a:solidFill>
                    <a:schemeClr val="bg1"/>
                  </a:solidFill>
                  <a:latin typeface="Neutra Text" panose="02000000000000000000" charset="0"/>
                  <a:cs typeface="Neutra Text" panose="02000000000000000000" charset="0"/>
                </a:endParaRPr>
              </a:p>
              <a:p>
                <a:pPr marL="0" lvl="0" indent="0" algn="l">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d>
                        <m:dPr>
                          <m:begChr m:val="["/>
                          <m:endChr m:val="]"/>
                          <m:ctrlPr>
                            <a:rPr lang="en-US" altLang="en-US" sz="2100" i="1">
                              <a:solidFill>
                                <a:schemeClr val="bg1"/>
                              </a:solidFill>
                              <a:latin typeface="DejaVu Math TeX Gyre" panose="02000503000000000000" charset="0"/>
                              <a:cs typeface="DejaVu Math TeX Gyre" panose="02000503000000000000" charset="0"/>
                            </a:rPr>
                          </m:ctrlPr>
                        </m:dPr>
                        <m:e>
                          <m:m>
                            <m:mPr>
                              <m:mcs>
                                <m:mc>
                                  <m:mcPr>
                                    <m:count m:val="1"/>
                                    <m:mcJc m:val="center"/>
                                  </m:mcPr>
                                </m:mc>
                              </m:mcs>
                              <m:ctrlPr>
                                <a:rPr lang="en-US" altLang="en-US" sz="2100" i="1">
                                  <a:solidFill>
                                    <a:schemeClr val="bg1"/>
                                  </a:solidFill>
                                  <a:latin typeface="DejaVu Math TeX Gyre" panose="02000503000000000000" charset="0"/>
                                  <a:cs typeface="DejaVu Math TeX Gyre" panose="02000503000000000000" charset="0"/>
                                </a:rPr>
                              </m:ctrlPr>
                            </m:mPr>
                            <m:mr>
                              <m:e>
                                <m:sSubSup>
                                  <m:sSubSupPr>
                                    <m:ctrlPr>
                                      <a:rPr lang="en-US" altLang="en-US" sz="2100" i="1">
                                        <a:solidFill>
                                          <a:schemeClr val="bg1"/>
                                        </a:solidFill>
                                        <a:latin typeface="DejaVu Math TeX Gyre" panose="02000503000000000000" charset="0"/>
                                        <a:cs typeface="DejaVu Math TeX Gyre" panose="02000503000000000000" charset="0"/>
                                      </a:rPr>
                                    </m:ctrlPr>
                                  </m:sSubSupPr>
                                  <m:e>
                                    <m:r>
                                      <a:rPr lang="en-US" altLang="en-US" sz="2100" i="1">
                                        <a:solidFill>
                                          <a:schemeClr val="bg1"/>
                                        </a:solidFill>
                                        <a:latin typeface="DejaVu Math TeX Gyre" panose="02000503000000000000" charset="0"/>
                                        <a:cs typeface="DejaVu Math TeX Gyre" panose="02000503000000000000" charset="0"/>
                                      </a:rPr>
                                      <m:t>𝑝</m:t>
                                    </m:r>
                                  </m:e>
                                  <m:sub>
                                    <m:r>
                                      <a:rPr lang="en-US" altLang="en-US" sz="2100" i="1">
                                        <a:solidFill>
                                          <a:schemeClr val="bg1"/>
                                        </a:solidFill>
                                        <a:latin typeface="DejaVu Math TeX Gyre" panose="02000503000000000000" charset="0"/>
                                        <a:cs typeface="DejaVu Math TeX Gyre" panose="02000503000000000000" charset="0"/>
                                      </a:rPr>
                                      <m:t>𝑖</m:t>
                                    </m:r>
                                    <m:r>
                                      <a:rPr lang="en-US" altLang="en-US" sz="2100" i="1">
                                        <a:solidFill>
                                          <a:schemeClr val="bg1"/>
                                        </a:solidFill>
                                        <a:latin typeface="DejaVu Math TeX Gyre" panose="02000503000000000000" charset="0"/>
                                        <a:cs typeface="DejaVu Math TeX Gyre" panose="02000503000000000000" charset="0"/>
                                      </a:rPr>
                                      <m:t>,</m:t>
                                    </m:r>
                                    <m:r>
                                      <a:rPr lang="en-US" altLang="en-US" sz="2100" i="1">
                                        <a:solidFill>
                                          <a:schemeClr val="bg1"/>
                                        </a:solidFill>
                                        <a:latin typeface="DejaVu Math TeX Gyre" panose="02000503000000000000" charset="0"/>
                                        <a:cs typeface="DejaVu Math TeX Gyre" panose="02000503000000000000" charset="0"/>
                                      </a:rPr>
                                      <m:t>𝑥</m:t>
                                    </m:r>
                                  </m:sub>
                                  <m:sup>
                                    <m:r>
                                      <a:rPr lang="en-US" altLang="en-US" sz="2100" i="1">
                                        <a:solidFill>
                                          <a:schemeClr val="bg1"/>
                                        </a:solidFill>
                                        <a:latin typeface="DejaVu Math TeX Gyre" panose="02000503000000000000" charset="0"/>
                                        <a:cs typeface="DejaVu Math TeX Gyre" panose="02000503000000000000" charset="0"/>
                                      </a:rPr>
                                      <m:t>𝑏</m:t>
                                    </m:r>
                                  </m:sup>
                                </m:sSubSup>
                              </m:e>
                            </m:mr>
                            <m:mr>
                              <m:e>
                                <m:sSubSup>
                                  <m:sSubSupPr>
                                    <m:ctrlPr>
                                      <a:rPr lang="en-US" altLang="en-US" sz="2100" i="1">
                                        <a:solidFill>
                                          <a:schemeClr val="bg1"/>
                                        </a:solidFill>
                                        <a:latin typeface="DejaVu Math TeX Gyre" panose="02000503000000000000" charset="0"/>
                                        <a:cs typeface="DejaVu Math TeX Gyre" panose="02000503000000000000" charset="0"/>
                                      </a:rPr>
                                    </m:ctrlPr>
                                  </m:sSubSupPr>
                                  <m:e>
                                    <m:r>
                                      <a:rPr lang="en-US" altLang="en-US" sz="2100" i="1">
                                        <a:solidFill>
                                          <a:schemeClr val="bg1"/>
                                        </a:solidFill>
                                        <a:latin typeface="DejaVu Math TeX Gyre" panose="02000503000000000000" charset="0"/>
                                        <a:cs typeface="DejaVu Math TeX Gyre" panose="02000503000000000000" charset="0"/>
                                      </a:rPr>
                                      <m:t>𝑝</m:t>
                                    </m:r>
                                  </m:e>
                                  <m:sub>
                                    <m:r>
                                      <a:rPr lang="en-US" altLang="en-US" sz="2100" i="1">
                                        <a:solidFill>
                                          <a:schemeClr val="bg1"/>
                                        </a:solidFill>
                                        <a:latin typeface="DejaVu Math TeX Gyre" panose="02000503000000000000" charset="0"/>
                                        <a:cs typeface="DejaVu Math TeX Gyre" panose="02000503000000000000" charset="0"/>
                                      </a:rPr>
                                      <m:t>𝑖</m:t>
                                    </m:r>
                                    <m:r>
                                      <a:rPr lang="en-US" altLang="en-US" sz="2100" i="1">
                                        <a:solidFill>
                                          <a:schemeClr val="bg1"/>
                                        </a:solidFill>
                                        <a:latin typeface="DejaVu Math TeX Gyre" panose="02000503000000000000" charset="0"/>
                                        <a:cs typeface="DejaVu Math TeX Gyre" panose="02000503000000000000" charset="0"/>
                                      </a:rPr>
                                      <m:t>,</m:t>
                                    </m:r>
                                    <m:r>
                                      <a:rPr lang="en-US" altLang="en-US" sz="2100" i="1">
                                        <a:solidFill>
                                          <a:schemeClr val="bg1"/>
                                        </a:solidFill>
                                        <a:latin typeface="DejaVu Math TeX Gyre" panose="02000503000000000000" charset="0"/>
                                        <a:cs typeface="DejaVu Math TeX Gyre" panose="02000503000000000000" charset="0"/>
                                      </a:rPr>
                                      <m:t>𝑦</m:t>
                                    </m:r>
                                  </m:sub>
                                  <m:sup>
                                    <m:r>
                                      <a:rPr lang="en-US" altLang="en-US" sz="2100" i="1">
                                        <a:solidFill>
                                          <a:schemeClr val="bg1"/>
                                        </a:solidFill>
                                        <a:latin typeface="DejaVu Math TeX Gyre" panose="02000503000000000000" charset="0"/>
                                        <a:cs typeface="DejaVu Math TeX Gyre" panose="02000503000000000000" charset="0"/>
                                      </a:rPr>
                                      <m:t>𝑏</m:t>
                                    </m:r>
                                  </m:sup>
                                </m:sSubSup>
                              </m:e>
                            </m:mr>
                            <m:mr>
                              <m:e>
                                <m:sSubSup>
                                  <m:sSubSupPr>
                                    <m:ctrlPr>
                                      <a:rPr lang="en-US" altLang="en-US" sz="2100" i="1">
                                        <a:solidFill>
                                          <a:schemeClr val="bg1"/>
                                        </a:solidFill>
                                        <a:latin typeface="DejaVu Math TeX Gyre" panose="02000503000000000000" charset="0"/>
                                        <a:cs typeface="DejaVu Math TeX Gyre" panose="02000503000000000000" charset="0"/>
                                      </a:rPr>
                                    </m:ctrlPr>
                                  </m:sSubSupPr>
                                  <m:e>
                                    <m:r>
                                      <a:rPr lang="en-US" altLang="en-US" sz="2100" i="1">
                                        <a:solidFill>
                                          <a:schemeClr val="bg1"/>
                                        </a:solidFill>
                                        <a:latin typeface="DejaVu Math TeX Gyre" panose="02000503000000000000" charset="0"/>
                                        <a:cs typeface="DejaVu Math TeX Gyre" panose="02000503000000000000" charset="0"/>
                                      </a:rPr>
                                      <m:t>𝑝</m:t>
                                    </m:r>
                                  </m:e>
                                  <m:sub>
                                    <m:r>
                                      <a:rPr lang="en-US" altLang="en-US" sz="2100" i="1">
                                        <a:solidFill>
                                          <a:schemeClr val="bg1"/>
                                        </a:solidFill>
                                        <a:latin typeface="DejaVu Math TeX Gyre" panose="02000503000000000000" charset="0"/>
                                        <a:cs typeface="DejaVu Math TeX Gyre" panose="02000503000000000000" charset="0"/>
                                      </a:rPr>
                                      <m:t>𝑖</m:t>
                                    </m:r>
                                    <m:r>
                                      <a:rPr lang="en-US" altLang="en-US" sz="2100" i="1">
                                        <a:solidFill>
                                          <a:schemeClr val="bg1"/>
                                        </a:solidFill>
                                        <a:latin typeface="DejaVu Math TeX Gyre" panose="02000503000000000000" charset="0"/>
                                        <a:cs typeface="DejaVu Math TeX Gyre" panose="02000503000000000000" charset="0"/>
                                      </a:rPr>
                                      <m:t>,</m:t>
                                    </m:r>
                                    <m:r>
                                      <a:rPr lang="en-US" altLang="en-US" sz="2100" i="1">
                                        <a:solidFill>
                                          <a:schemeClr val="bg1"/>
                                        </a:solidFill>
                                        <a:latin typeface="DejaVu Math TeX Gyre" panose="02000503000000000000" charset="0"/>
                                        <a:cs typeface="DejaVu Math TeX Gyre" panose="02000503000000000000" charset="0"/>
                                      </a:rPr>
                                      <m:t>𝑧</m:t>
                                    </m:r>
                                  </m:sub>
                                  <m:sup>
                                    <m:r>
                                      <a:rPr lang="en-US" altLang="en-US" sz="2100" i="1">
                                        <a:solidFill>
                                          <a:schemeClr val="bg1"/>
                                        </a:solidFill>
                                        <a:latin typeface="DejaVu Math TeX Gyre" panose="02000503000000000000" charset="0"/>
                                        <a:cs typeface="DejaVu Math TeX Gyre" panose="02000503000000000000" charset="0"/>
                                      </a:rPr>
                                      <m:t>𝑏</m:t>
                                    </m:r>
                                  </m:sup>
                                </m:sSubSup>
                              </m:e>
                            </m:mr>
                          </m:m>
                        </m:e>
                      </m:d>
                      <m:r>
                        <a:rPr lang="en-US" altLang="en-US" sz="2100" i="1">
                          <a:solidFill>
                            <a:schemeClr val="bg1"/>
                          </a:solidFill>
                          <a:latin typeface="DejaVu Math TeX Gyre" panose="02000503000000000000" charset="0"/>
                          <a:cs typeface="DejaVu Math TeX Gyre" panose="02000503000000000000" charset="0"/>
                        </a:rPr>
                        <m:t>=</m:t>
                      </m:r>
                      <m:sSup>
                        <m:sSupPr>
                          <m:ctrlPr>
                            <a:rPr lang="en-US" altLang="en-US" sz="2100" i="1">
                              <a:solidFill>
                                <a:schemeClr val="bg1"/>
                              </a:solidFill>
                              <a:latin typeface="DejaVu Math TeX Gyre" panose="02000503000000000000" charset="0"/>
                              <a:cs typeface="DejaVu Math TeX Gyre" panose="02000503000000000000" charset="0"/>
                            </a:rPr>
                          </m:ctrlPr>
                        </m:sSupPr>
                        <m:e>
                          <m:sSub>
                            <m:sSubPr>
                              <m:ctrlPr>
                                <a:rPr lang="en-US" altLang="en-US" sz="2100" b="1" i="1">
                                  <a:solidFill>
                                    <a:schemeClr val="bg1"/>
                                  </a:solidFill>
                                  <a:latin typeface="DejaVu Math TeX Gyre" panose="02000503000000000000" charset="0"/>
                                  <a:cs typeface="DejaVu Math TeX Gyre" panose="02000503000000000000" charset="0"/>
                                </a:rPr>
                              </m:ctrlPr>
                            </m:sSubPr>
                            <m:e>
                              <m:r>
                                <a:rPr lang="en-US" altLang="en-US" sz="2100" b="1" i="1">
                                  <a:solidFill>
                                    <a:schemeClr val="bg1"/>
                                  </a:solidFill>
                                  <a:latin typeface="DejaVu Math TeX Gyre" panose="02000503000000000000" charset="0"/>
                                  <a:cs typeface="DejaVu Math TeX Gyre" panose="02000503000000000000" charset="0"/>
                                </a:rPr>
                                <m:t>𝑻</m:t>
                              </m:r>
                            </m:e>
                            <m:sub>
                              <m:r>
                                <a:rPr lang="en-US" altLang="en-US" sz="2100" b="1" i="1">
                                  <a:solidFill>
                                    <a:schemeClr val="bg1"/>
                                  </a:solidFill>
                                  <a:latin typeface="DejaVu Math TeX Gyre" panose="02000503000000000000" charset="0"/>
                                  <a:cs typeface="DejaVu Math TeX Gyre" panose="02000503000000000000" charset="0"/>
                                </a:rPr>
                                <m:t>𝒓</m:t>
                              </m:r>
                            </m:sub>
                          </m:sSub>
                        </m:e>
                        <m:sup>
                          <m:r>
                            <a:rPr lang="en-US" altLang="en-US" sz="2100" i="1">
                              <a:solidFill>
                                <a:schemeClr val="bg1"/>
                              </a:solidFill>
                              <a:latin typeface="DejaVu Math TeX Gyre" panose="02000503000000000000" charset="0"/>
                              <a:cs typeface="DejaVu Math TeX Gyre" panose="02000503000000000000" charset="0"/>
                            </a:rPr>
                            <m:t>−</m:t>
                          </m:r>
                          <m:r>
                            <a:rPr lang="en-US" altLang="en-US" sz="2100" i="1">
                              <a:solidFill>
                                <a:schemeClr val="bg1"/>
                              </a:solidFill>
                              <a:latin typeface="DejaVu Math TeX Gyre" panose="02000503000000000000" charset="0"/>
                              <a:cs typeface="DejaVu Math TeX Gyre" panose="02000503000000000000" charset="0"/>
                            </a:rPr>
                            <m:t>1</m:t>
                          </m:r>
                        </m:sup>
                      </m:sSup>
                      <m:r>
                        <a:rPr lang="en-US" altLang="en-US" sz="2100" b="1" i="1">
                          <a:solidFill>
                            <a:schemeClr val="bg1"/>
                          </a:solidFill>
                          <a:latin typeface="DejaVu Math TeX Gyre" panose="02000503000000000000" charset="0"/>
                          <a:cs typeface="DejaVu Math TeX Gyre" panose="02000503000000000000" charset="0"/>
                        </a:rPr>
                        <m:t>*</m:t>
                      </m:r>
                      <m:d>
                        <m:dPr>
                          <m:begChr m:val="["/>
                          <m:endChr m:val="]"/>
                          <m:ctrlPr>
                            <a:rPr lang="en-US" altLang="en-US" sz="2100" i="1">
                              <a:solidFill>
                                <a:schemeClr val="bg1"/>
                              </a:solidFill>
                              <a:latin typeface="DejaVu Math TeX Gyre" panose="02000503000000000000" charset="0"/>
                              <a:cs typeface="DejaVu Math TeX Gyre" panose="02000503000000000000" charset="0"/>
                            </a:rPr>
                          </m:ctrlPr>
                        </m:dPr>
                        <m:e>
                          <m:m>
                            <m:mPr>
                              <m:mcs>
                                <m:mc>
                                  <m:mcPr>
                                    <m:count m:val="1"/>
                                    <m:mcJc m:val="center"/>
                                  </m:mcPr>
                                </m:mc>
                              </m:mcs>
                              <m:ctrlPr>
                                <a:rPr lang="en-US" altLang="en-US" sz="2100" i="1">
                                  <a:solidFill>
                                    <a:schemeClr val="bg1"/>
                                  </a:solidFill>
                                  <a:latin typeface="DejaVu Math TeX Gyre" panose="02000503000000000000" charset="0"/>
                                  <a:cs typeface="DejaVu Math TeX Gyre" panose="02000503000000000000" charset="0"/>
                                </a:rPr>
                              </m:ctrlPr>
                            </m:mPr>
                            <m:mr>
                              <m:e>
                                <m:sSubSup>
                                  <m:sSubSupPr>
                                    <m:ctrlPr>
                                      <a:rPr lang="en-US" altLang="en-US" sz="2100" i="1">
                                        <a:solidFill>
                                          <a:schemeClr val="bg1"/>
                                        </a:solidFill>
                                        <a:latin typeface="DejaVu Math TeX Gyre" panose="02000503000000000000" charset="0"/>
                                        <a:cs typeface="DejaVu Math TeX Gyre" panose="02000503000000000000" charset="0"/>
                                      </a:rPr>
                                    </m:ctrlPr>
                                  </m:sSubSupPr>
                                  <m:e>
                                    <m:r>
                                      <a:rPr lang="en-US" altLang="en-US" sz="2100" i="1">
                                        <a:solidFill>
                                          <a:schemeClr val="bg1"/>
                                        </a:solidFill>
                                        <a:latin typeface="DejaVu Math TeX Gyre" panose="02000503000000000000" charset="0"/>
                                        <a:cs typeface="DejaVu Math TeX Gyre" panose="02000503000000000000" charset="0"/>
                                      </a:rPr>
                                      <m:t>𝑝</m:t>
                                    </m:r>
                                  </m:e>
                                  <m:sub>
                                    <m:r>
                                      <a:rPr lang="en-US" altLang="en-US" sz="2100" i="1">
                                        <a:solidFill>
                                          <a:schemeClr val="bg1"/>
                                        </a:solidFill>
                                        <a:latin typeface="DejaVu Math TeX Gyre" panose="02000503000000000000" charset="0"/>
                                        <a:cs typeface="DejaVu Math TeX Gyre" panose="02000503000000000000" charset="0"/>
                                      </a:rPr>
                                      <m:t>𝑖</m:t>
                                    </m:r>
                                    <m:r>
                                      <a:rPr lang="en-US" altLang="en-US" sz="2100" i="1">
                                        <a:solidFill>
                                          <a:schemeClr val="bg1"/>
                                        </a:solidFill>
                                        <a:latin typeface="DejaVu Math TeX Gyre" panose="02000503000000000000" charset="0"/>
                                        <a:cs typeface="DejaVu Math TeX Gyre" panose="02000503000000000000" charset="0"/>
                                      </a:rPr>
                                      <m:t>,</m:t>
                                    </m:r>
                                    <m:r>
                                      <a:rPr lang="en-US" altLang="en-US" sz="2100" i="1">
                                        <a:solidFill>
                                          <a:schemeClr val="bg1"/>
                                        </a:solidFill>
                                        <a:latin typeface="DejaVu Math TeX Gyre" panose="02000503000000000000" charset="0"/>
                                        <a:cs typeface="DejaVu Math TeX Gyre" panose="02000503000000000000" charset="0"/>
                                      </a:rPr>
                                      <m:t>𝑥</m:t>
                                    </m:r>
                                  </m:sub>
                                  <m:sup>
                                    <m:r>
                                      <a:rPr lang="en-US" altLang="en-US" sz="2100" i="1">
                                        <a:solidFill>
                                          <a:schemeClr val="bg1"/>
                                        </a:solidFill>
                                        <a:latin typeface="DejaVu Math TeX Gyre" panose="02000503000000000000" charset="0"/>
                                        <a:cs typeface="DejaVu Math TeX Gyre" panose="02000503000000000000" charset="0"/>
                                      </a:rPr>
                                      <m:t>𝑤</m:t>
                                    </m:r>
                                  </m:sup>
                                </m:sSubSup>
                              </m:e>
                            </m:mr>
                            <m:mr>
                              <m:e>
                                <m:sSubSup>
                                  <m:sSubSupPr>
                                    <m:ctrlPr>
                                      <a:rPr lang="en-US" altLang="en-US" sz="2100" i="1">
                                        <a:solidFill>
                                          <a:schemeClr val="bg1"/>
                                        </a:solidFill>
                                        <a:latin typeface="DejaVu Math TeX Gyre" panose="02000503000000000000" charset="0"/>
                                        <a:cs typeface="DejaVu Math TeX Gyre" panose="02000503000000000000" charset="0"/>
                                      </a:rPr>
                                    </m:ctrlPr>
                                  </m:sSubSupPr>
                                  <m:e>
                                    <m:r>
                                      <a:rPr lang="en-US" altLang="en-US" sz="2100" i="1">
                                        <a:solidFill>
                                          <a:schemeClr val="bg1"/>
                                        </a:solidFill>
                                        <a:latin typeface="DejaVu Math TeX Gyre" panose="02000503000000000000" charset="0"/>
                                        <a:cs typeface="DejaVu Math TeX Gyre" panose="02000503000000000000" charset="0"/>
                                      </a:rPr>
                                      <m:t>𝑝</m:t>
                                    </m:r>
                                  </m:e>
                                  <m:sub>
                                    <m:r>
                                      <a:rPr lang="en-US" altLang="en-US" sz="2100" i="1">
                                        <a:solidFill>
                                          <a:schemeClr val="bg1"/>
                                        </a:solidFill>
                                        <a:latin typeface="DejaVu Math TeX Gyre" panose="02000503000000000000" charset="0"/>
                                        <a:cs typeface="DejaVu Math TeX Gyre" panose="02000503000000000000" charset="0"/>
                                      </a:rPr>
                                      <m:t>𝑖</m:t>
                                    </m:r>
                                    <m:r>
                                      <a:rPr lang="en-US" altLang="en-US" sz="2100" i="1">
                                        <a:solidFill>
                                          <a:schemeClr val="bg1"/>
                                        </a:solidFill>
                                        <a:latin typeface="DejaVu Math TeX Gyre" panose="02000503000000000000" charset="0"/>
                                        <a:cs typeface="DejaVu Math TeX Gyre" panose="02000503000000000000" charset="0"/>
                                      </a:rPr>
                                      <m:t>,</m:t>
                                    </m:r>
                                    <m:r>
                                      <a:rPr lang="en-US" altLang="en-US" sz="2100" i="1">
                                        <a:solidFill>
                                          <a:schemeClr val="bg1"/>
                                        </a:solidFill>
                                        <a:latin typeface="DejaVu Math TeX Gyre" panose="02000503000000000000" charset="0"/>
                                        <a:cs typeface="DejaVu Math TeX Gyre" panose="02000503000000000000" charset="0"/>
                                      </a:rPr>
                                      <m:t>𝑦</m:t>
                                    </m:r>
                                  </m:sub>
                                  <m:sup>
                                    <m:r>
                                      <a:rPr lang="en-US" altLang="en-US" sz="2100" i="1">
                                        <a:solidFill>
                                          <a:schemeClr val="bg1"/>
                                        </a:solidFill>
                                        <a:latin typeface="DejaVu Math TeX Gyre" panose="02000503000000000000" charset="0"/>
                                        <a:cs typeface="DejaVu Math TeX Gyre" panose="02000503000000000000" charset="0"/>
                                      </a:rPr>
                                      <m:t>𝑤</m:t>
                                    </m:r>
                                  </m:sup>
                                </m:sSubSup>
                              </m:e>
                            </m:mr>
                            <m:mr>
                              <m:e>
                                <m:sSubSup>
                                  <m:sSubSupPr>
                                    <m:ctrlPr>
                                      <a:rPr lang="en-US" altLang="en-US" sz="2100" i="1">
                                        <a:solidFill>
                                          <a:schemeClr val="bg1"/>
                                        </a:solidFill>
                                        <a:latin typeface="DejaVu Math TeX Gyre" panose="02000503000000000000" charset="0"/>
                                        <a:cs typeface="DejaVu Math TeX Gyre" panose="02000503000000000000" charset="0"/>
                                      </a:rPr>
                                    </m:ctrlPr>
                                  </m:sSubSupPr>
                                  <m:e>
                                    <m:r>
                                      <a:rPr lang="en-US" altLang="en-US" sz="2100" i="1">
                                        <a:solidFill>
                                          <a:schemeClr val="bg1"/>
                                        </a:solidFill>
                                        <a:latin typeface="DejaVu Math TeX Gyre" panose="02000503000000000000" charset="0"/>
                                        <a:cs typeface="DejaVu Math TeX Gyre" panose="02000503000000000000" charset="0"/>
                                      </a:rPr>
                                      <m:t>𝑝</m:t>
                                    </m:r>
                                  </m:e>
                                  <m:sub>
                                    <m:r>
                                      <a:rPr lang="en-US" altLang="en-US" sz="2100" i="1">
                                        <a:solidFill>
                                          <a:schemeClr val="bg1"/>
                                        </a:solidFill>
                                        <a:latin typeface="DejaVu Math TeX Gyre" panose="02000503000000000000" charset="0"/>
                                        <a:cs typeface="DejaVu Math TeX Gyre" panose="02000503000000000000" charset="0"/>
                                      </a:rPr>
                                      <m:t>𝑖</m:t>
                                    </m:r>
                                    <m:r>
                                      <a:rPr lang="en-US" altLang="en-US" sz="2100" i="1">
                                        <a:solidFill>
                                          <a:schemeClr val="bg1"/>
                                        </a:solidFill>
                                        <a:latin typeface="DejaVu Math TeX Gyre" panose="02000503000000000000" charset="0"/>
                                        <a:cs typeface="DejaVu Math TeX Gyre" panose="02000503000000000000" charset="0"/>
                                      </a:rPr>
                                      <m:t>,</m:t>
                                    </m:r>
                                    <m:r>
                                      <a:rPr lang="en-US" altLang="en-US" sz="2100" i="1">
                                        <a:solidFill>
                                          <a:schemeClr val="bg1"/>
                                        </a:solidFill>
                                        <a:latin typeface="DejaVu Math TeX Gyre" panose="02000503000000000000" charset="0"/>
                                        <a:cs typeface="DejaVu Math TeX Gyre" panose="02000503000000000000" charset="0"/>
                                      </a:rPr>
                                      <m:t>𝑧</m:t>
                                    </m:r>
                                  </m:sub>
                                  <m:sup>
                                    <m:r>
                                      <a:rPr lang="en-US" altLang="en-US" sz="2100" i="1">
                                        <a:solidFill>
                                          <a:schemeClr val="bg1"/>
                                        </a:solidFill>
                                        <a:latin typeface="DejaVu Math TeX Gyre" panose="02000503000000000000" charset="0"/>
                                        <a:cs typeface="DejaVu Math TeX Gyre" panose="02000503000000000000" charset="0"/>
                                      </a:rPr>
                                      <m:t>𝑤</m:t>
                                    </m:r>
                                  </m:sup>
                                </m:sSubSup>
                              </m:e>
                            </m:mr>
                          </m:m>
                        </m:e>
                      </m:d>
                    </m:oMath>
                  </m:oMathPara>
                </a14:m>
                <a:endParaRPr lang="en-US" altLang="en-US" sz="2100" i="1">
                  <a:solidFill>
                    <a:schemeClr val="bg1"/>
                  </a:solidFill>
                  <a:latin typeface="DejaVu Math TeX Gyre" panose="02000503000000000000" charset="0"/>
                  <a:cs typeface="DejaVu Math TeX Gyre" panose="02000503000000000000" charset="0"/>
                </a:endParaRPr>
              </a:p>
              <a:p>
                <a:pPr marL="0" lvl="0" indent="0" algn="l">
                  <a:lnSpc>
                    <a:spcPct val="100000"/>
                  </a:lnSpc>
                  <a:buFont typeface="Wingdings" panose="05000000000000000000" charset="0"/>
                  <a:buNone/>
                </a:pPr>
                <a14:m>
                  <m:oMathPara xmlns:m="http://schemas.openxmlformats.org/officeDocument/2006/math">
                    <m:oMathParaPr>
                      <m:jc m:val="centerGroup"/>
                    </m:oMathParaPr>
                    <m:oMath xmlns:m="http://schemas.openxmlformats.org/officeDocument/2006/math">
                      <m:sSub>
                        <m:sSubPr>
                          <m:ctrlPr>
                            <a:rPr lang="en-US" altLang="en-US" sz="2100" i="1">
                              <a:solidFill>
                                <a:schemeClr val="bg1"/>
                              </a:solidFill>
                              <a:latin typeface="DejaVu Math TeX Gyre" panose="02000503000000000000" charset="0"/>
                              <a:cs typeface="DejaVu Math TeX Gyre" panose="02000503000000000000" charset="0"/>
                            </a:rPr>
                          </m:ctrlPr>
                        </m:sSubPr>
                        <m:e>
                          <m:r>
                            <a:rPr lang="en-US" altLang="en-US" sz="2100" i="1">
                              <a:solidFill>
                                <a:schemeClr val="bg1"/>
                              </a:solidFill>
                              <a:latin typeface="DejaVu Math TeX Gyre" panose="02000503000000000000" charset="0"/>
                              <a:cs typeface="DejaVu Math TeX Gyre" panose="02000503000000000000" charset="0"/>
                            </a:rPr>
                            <m:t>ℎ</m:t>
                          </m:r>
                        </m:e>
                        <m:sub>
                          <m:r>
                            <a:rPr lang="en-US" altLang="en-US" sz="2100" i="1">
                              <a:solidFill>
                                <a:schemeClr val="bg1"/>
                              </a:solidFill>
                              <a:latin typeface="DejaVu Math TeX Gyre" panose="02000503000000000000" charset="0"/>
                              <a:cs typeface="DejaVu Math TeX Gyre" panose="02000503000000000000" charset="0"/>
                            </a:rPr>
                            <m:t>𝑖</m:t>
                          </m:r>
                        </m:sub>
                      </m:sSub>
                      <m:r>
                        <a:rPr lang="en-US" altLang="en-US" sz="2100" i="1">
                          <a:solidFill>
                            <a:schemeClr val="bg1"/>
                          </a:solidFill>
                          <a:latin typeface="DejaVu Math TeX Gyre" panose="02000503000000000000" charset="0"/>
                          <a:cs typeface="DejaVu Math TeX Gyre" panose="02000503000000000000" charset="0"/>
                        </a:rPr>
                        <m:t>(</m:t>
                      </m:r>
                      <m:sSub>
                        <m:sSubPr>
                          <m:ctrlPr>
                            <a:rPr lang="en-US" altLang="en-US" sz="2100" i="1">
                              <a:solidFill>
                                <a:schemeClr val="bg1"/>
                              </a:solidFill>
                              <a:latin typeface="DejaVu Math TeX Gyre" panose="02000503000000000000" charset="0"/>
                              <a:cs typeface="DejaVu Math TeX Gyre" panose="02000503000000000000" charset="0"/>
                            </a:rPr>
                          </m:ctrlPr>
                        </m:sSubPr>
                        <m:e>
                          <m:acc>
                            <m:accPr>
                              <m:ctrlPr>
                                <a:rPr lang="en-US" altLang="en-US" sz="2100" i="1">
                                  <a:solidFill>
                                    <a:schemeClr val="bg1"/>
                                  </a:solidFill>
                                  <a:latin typeface="DejaVu Math TeX Gyre" panose="02000503000000000000" charset="0"/>
                                  <a:cs typeface="DejaVu Math TeX Gyre" panose="02000503000000000000" charset="0"/>
                                </a:rPr>
                              </m:ctrlPr>
                            </m:accPr>
                            <m:e>
                              <m:r>
                                <a:rPr lang="en-US" altLang="en-US" sz="2100" i="1">
                                  <a:solidFill>
                                    <a:schemeClr val="bg1"/>
                                  </a:solidFill>
                                  <a:latin typeface="DejaVu Math TeX Gyre" panose="02000503000000000000" charset="0"/>
                                  <a:cs typeface="DejaVu Math TeX Gyre" panose="02000503000000000000" charset="0"/>
                                </a:rPr>
                                <m:t>𝜇</m:t>
                              </m:r>
                            </m:e>
                          </m:acc>
                        </m:e>
                        <m:sub>
                          <m:r>
                            <a:rPr lang="en-US" altLang="en-US" sz="2100" i="1">
                              <a:solidFill>
                                <a:schemeClr val="bg1"/>
                              </a:solidFill>
                              <a:latin typeface="DejaVu Math TeX Gyre" panose="02000503000000000000" charset="0"/>
                              <a:cs typeface="DejaVu Math TeX Gyre" panose="02000503000000000000" charset="0"/>
                            </a:rPr>
                            <m:t>𝑡</m:t>
                          </m:r>
                        </m:sub>
                      </m:sSub>
                      <m:r>
                        <a:rPr lang="en-US" altLang="en-US" sz="2100" i="1">
                          <a:solidFill>
                            <a:schemeClr val="bg1"/>
                          </a:solidFill>
                          <a:latin typeface="DejaVu Math TeX Gyre" panose="02000503000000000000" charset="0"/>
                          <a:cs typeface="DejaVu Math TeX Gyre" panose="02000503000000000000" charset="0"/>
                        </a:rPr>
                        <m:t>)=</m:t>
                      </m:r>
                      <m:d>
                        <m:dPr>
                          <m:begChr m:val="["/>
                          <m:endChr m:val="]"/>
                          <m:ctrlPr>
                            <a:rPr lang="en-US" altLang="en-US" sz="2100" i="1">
                              <a:solidFill>
                                <a:schemeClr val="bg1"/>
                              </a:solidFill>
                              <a:latin typeface="DejaVu Math TeX Gyre" panose="02000503000000000000" charset="0"/>
                              <a:cs typeface="DejaVu Math TeX Gyre" panose="02000503000000000000" charset="0"/>
                            </a:rPr>
                          </m:ctrlPr>
                        </m:dPr>
                        <m:e>
                          <m:m>
                            <m:mPr>
                              <m:mcs>
                                <m:mc>
                                  <m:mcPr>
                                    <m:count m:val="1"/>
                                    <m:mcJc m:val="center"/>
                                  </m:mcPr>
                                </m:mc>
                              </m:mcs>
                              <m:ctrlPr>
                                <a:rPr lang="en-US" altLang="en-US" sz="2100" i="1">
                                  <a:solidFill>
                                    <a:schemeClr val="bg1"/>
                                  </a:solidFill>
                                  <a:latin typeface="DejaVu Math TeX Gyre" panose="02000503000000000000" charset="0"/>
                                  <a:cs typeface="DejaVu Math TeX Gyre" panose="02000503000000000000" charset="0"/>
                                </a:rPr>
                              </m:ctrlPr>
                            </m:mPr>
                            <m:mr>
                              <m:e>
                                <m:sSubSup>
                                  <m:sSubSupPr>
                                    <m:ctrlPr>
                                      <a:rPr lang="en-US" altLang="en-US" sz="2100" i="1">
                                        <a:solidFill>
                                          <a:schemeClr val="bg1"/>
                                        </a:solidFill>
                                        <a:latin typeface="DejaVu Math TeX Gyre" panose="02000503000000000000" charset="0"/>
                                        <a:cs typeface="DejaVu Math TeX Gyre" panose="02000503000000000000" charset="0"/>
                                      </a:rPr>
                                    </m:ctrlPr>
                                  </m:sSubSupPr>
                                  <m:e>
                                    <m:r>
                                      <a:rPr lang="en-US" altLang="en-US" sz="2100" i="1">
                                        <a:solidFill>
                                          <a:schemeClr val="bg1"/>
                                        </a:solidFill>
                                        <a:latin typeface="DejaVu Math TeX Gyre" panose="02000503000000000000" charset="0"/>
                                        <a:cs typeface="DejaVu Math TeX Gyre" panose="02000503000000000000" charset="0"/>
                                      </a:rPr>
                                      <m:t>𝑝</m:t>
                                    </m:r>
                                  </m:e>
                                  <m:sub>
                                    <m:r>
                                      <a:rPr lang="en-US" altLang="en-US" sz="2100" i="1">
                                        <a:solidFill>
                                          <a:schemeClr val="bg1"/>
                                        </a:solidFill>
                                        <a:latin typeface="DejaVu Math TeX Gyre" panose="02000503000000000000" charset="0"/>
                                        <a:cs typeface="DejaVu Math TeX Gyre" panose="02000503000000000000" charset="0"/>
                                      </a:rPr>
                                      <m:t>𝑖</m:t>
                                    </m:r>
                                    <m:r>
                                      <a:rPr lang="en-US" altLang="en-US" sz="2100" i="1">
                                        <a:solidFill>
                                          <a:schemeClr val="bg1"/>
                                        </a:solidFill>
                                        <a:latin typeface="DejaVu Math TeX Gyre" panose="02000503000000000000" charset="0"/>
                                        <a:cs typeface="DejaVu Math TeX Gyre" panose="02000503000000000000" charset="0"/>
                                      </a:rPr>
                                      <m:t>,</m:t>
                                    </m:r>
                                    <m:r>
                                      <a:rPr lang="en-US" altLang="en-US" sz="2100" i="1">
                                        <a:solidFill>
                                          <a:schemeClr val="bg1"/>
                                        </a:solidFill>
                                        <a:latin typeface="DejaVu Math TeX Gyre" panose="02000503000000000000" charset="0"/>
                                        <a:cs typeface="DejaVu Math TeX Gyre" panose="02000503000000000000" charset="0"/>
                                      </a:rPr>
                                      <m:t>𝜌</m:t>
                                    </m:r>
                                  </m:sub>
                                  <m:sup/>
                                </m:sSubSup>
                              </m:e>
                            </m:mr>
                            <m:mr>
                              <m:e>
                                <m:sSubSup>
                                  <m:sSubSupPr>
                                    <m:ctrlPr>
                                      <a:rPr lang="en-US" altLang="en-US" sz="2100" i="1">
                                        <a:solidFill>
                                          <a:schemeClr val="bg1"/>
                                        </a:solidFill>
                                        <a:latin typeface="DejaVu Math TeX Gyre" panose="02000503000000000000" charset="0"/>
                                        <a:cs typeface="DejaVu Math TeX Gyre" panose="02000503000000000000" charset="0"/>
                                      </a:rPr>
                                    </m:ctrlPr>
                                  </m:sSubSupPr>
                                  <m:e>
                                    <m:r>
                                      <a:rPr lang="en-US" altLang="en-US" sz="2100" i="1">
                                        <a:solidFill>
                                          <a:schemeClr val="bg1"/>
                                        </a:solidFill>
                                        <a:latin typeface="DejaVu Math TeX Gyre" panose="02000503000000000000" charset="0"/>
                                        <a:cs typeface="DejaVu Math TeX Gyre" panose="02000503000000000000" charset="0"/>
                                      </a:rPr>
                                      <m:t>𝑝</m:t>
                                    </m:r>
                                  </m:e>
                                  <m:sub>
                                    <m:r>
                                      <a:rPr lang="en-US" altLang="en-US" sz="2100" i="1">
                                        <a:solidFill>
                                          <a:schemeClr val="bg1"/>
                                        </a:solidFill>
                                        <a:latin typeface="DejaVu Math TeX Gyre" panose="02000503000000000000" charset="0"/>
                                        <a:cs typeface="DejaVu Math TeX Gyre" panose="02000503000000000000" charset="0"/>
                                      </a:rPr>
                                      <m:t>𝑖</m:t>
                                    </m:r>
                                    <m:r>
                                      <a:rPr lang="en-US" altLang="en-US" sz="2100" i="1">
                                        <a:solidFill>
                                          <a:schemeClr val="bg1"/>
                                        </a:solidFill>
                                        <a:latin typeface="DejaVu Math TeX Gyre" panose="02000503000000000000" charset="0"/>
                                        <a:cs typeface="DejaVu Math TeX Gyre" panose="02000503000000000000" charset="0"/>
                                      </a:rPr>
                                      <m:t>,</m:t>
                                    </m:r>
                                    <m:r>
                                      <a:rPr lang="en-US" altLang="en-US" sz="2100" i="1">
                                        <a:solidFill>
                                          <a:schemeClr val="bg1"/>
                                        </a:solidFill>
                                        <a:latin typeface="DejaVu Math TeX Gyre" panose="02000503000000000000" charset="0"/>
                                        <a:cs typeface="DejaVu Math TeX Gyre" panose="02000503000000000000" charset="0"/>
                                      </a:rPr>
                                      <m:t>𝛼</m:t>
                                    </m:r>
                                  </m:sub>
                                  <m:sup/>
                                </m:sSubSup>
                              </m:e>
                            </m:mr>
                            <m:mr>
                              <m:e>
                                <m:sSubSup>
                                  <m:sSubSupPr>
                                    <m:ctrlPr>
                                      <a:rPr lang="en-US" altLang="en-US" sz="2100" i="1">
                                        <a:solidFill>
                                          <a:schemeClr val="bg1"/>
                                        </a:solidFill>
                                        <a:latin typeface="DejaVu Math TeX Gyre" panose="02000503000000000000" charset="0"/>
                                        <a:cs typeface="DejaVu Math TeX Gyre" panose="02000503000000000000" charset="0"/>
                                      </a:rPr>
                                    </m:ctrlPr>
                                  </m:sSubSupPr>
                                  <m:e>
                                    <m:r>
                                      <a:rPr lang="en-US" altLang="en-US" sz="2100" i="1">
                                        <a:solidFill>
                                          <a:schemeClr val="bg1"/>
                                        </a:solidFill>
                                        <a:latin typeface="DejaVu Math TeX Gyre" panose="02000503000000000000" charset="0"/>
                                        <a:cs typeface="DejaVu Math TeX Gyre" panose="02000503000000000000" charset="0"/>
                                      </a:rPr>
                                      <m:t>𝑝</m:t>
                                    </m:r>
                                  </m:e>
                                  <m:sub>
                                    <m:r>
                                      <a:rPr lang="en-US" altLang="en-US" sz="2100" i="1">
                                        <a:solidFill>
                                          <a:schemeClr val="bg1"/>
                                        </a:solidFill>
                                        <a:latin typeface="DejaVu Math TeX Gyre" panose="02000503000000000000" charset="0"/>
                                        <a:cs typeface="DejaVu Math TeX Gyre" panose="02000503000000000000" charset="0"/>
                                      </a:rPr>
                                      <m:t>𝑖</m:t>
                                    </m:r>
                                    <m:r>
                                      <a:rPr lang="en-US" altLang="en-US" sz="2100" i="1">
                                        <a:solidFill>
                                          <a:schemeClr val="bg1"/>
                                        </a:solidFill>
                                        <a:latin typeface="DejaVu Math TeX Gyre" panose="02000503000000000000" charset="0"/>
                                        <a:cs typeface="DejaVu Math TeX Gyre" panose="02000503000000000000" charset="0"/>
                                      </a:rPr>
                                      <m:t>,</m:t>
                                    </m:r>
                                    <m:r>
                                      <a:rPr lang="en-US" altLang="en-US" sz="2100" i="1">
                                        <a:solidFill>
                                          <a:schemeClr val="bg1"/>
                                        </a:solidFill>
                                        <a:latin typeface="DejaVu Math TeX Gyre" panose="02000503000000000000" charset="0"/>
                                        <a:cs typeface="DejaVu Math TeX Gyre" panose="02000503000000000000" charset="0"/>
                                      </a:rPr>
                                      <m:t>𝛽</m:t>
                                    </m:r>
                                  </m:sub>
                                  <m:sup/>
                                </m:sSubSup>
                              </m:e>
                            </m:mr>
                          </m:m>
                        </m:e>
                      </m:d>
                      <m:r>
                        <a:rPr lang="en-US" altLang="en-US" sz="2100" i="1">
                          <a:solidFill>
                            <a:schemeClr val="bg1"/>
                          </a:solidFill>
                          <a:latin typeface="DejaVu Math TeX Gyre" panose="02000503000000000000" charset="0"/>
                          <a:cs typeface="DejaVu Math TeX Gyre" panose="02000503000000000000" charset="0"/>
                        </a:rPr>
                        <m:t>=</m:t>
                      </m:r>
                      <m:d>
                        <m:dPr>
                          <m:begChr m:val="["/>
                          <m:endChr m:val="]"/>
                          <m:ctrlPr>
                            <a:rPr lang="en-US" altLang="en-US" sz="2100" i="1">
                              <a:solidFill>
                                <a:schemeClr val="bg1"/>
                              </a:solidFill>
                              <a:latin typeface="DejaVu Math TeX Gyre" panose="02000503000000000000" charset="0"/>
                              <a:cs typeface="DejaVu Math TeX Gyre" panose="02000503000000000000" charset="0"/>
                            </a:rPr>
                          </m:ctrlPr>
                        </m:dPr>
                        <m:e>
                          <m:m>
                            <m:mPr>
                              <m:mcs>
                                <m:mc>
                                  <m:mcPr>
                                    <m:count m:val="1"/>
                                    <m:mcJc m:val="center"/>
                                  </m:mcPr>
                                </m:mc>
                              </m:mcs>
                              <m:ctrlPr>
                                <a:rPr lang="en-US" altLang="en-US" sz="2100" i="1">
                                  <a:solidFill>
                                    <a:schemeClr val="bg1"/>
                                  </a:solidFill>
                                  <a:latin typeface="DejaVu Math TeX Gyre" panose="02000503000000000000" charset="0"/>
                                  <a:cs typeface="DejaVu Math TeX Gyre" panose="02000503000000000000" charset="0"/>
                                </a:rPr>
                              </m:ctrlPr>
                            </m:mPr>
                            <m:mr>
                              <m:e>
                                <m:rad>
                                  <m:radPr>
                                    <m:degHide m:val="on"/>
                                    <m:ctrlPr>
                                      <a:rPr lang="en-US" altLang="en-US" sz="2100" i="1">
                                        <a:solidFill>
                                          <a:schemeClr val="bg1"/>
                                        </a:solidFill>
                                        <a:latin typeface="DejaVu Math TeX Gyre" panose="02000503000000000000" charset="0"/>
                                        <a:cs typeface="DejaVu Math TeX Gyre" panose="02000503000000000000" charset="0"/>
                                      </a:rPr>
                                    </m:ctrlPr>
                                  </m:radPr>
                                  <m:deg/>
                                  <m:e>
                                    <m:sSubSup>
                                      <m:sSubSupPr>
                                        <m:ctrlPr>
                                          <a:rPr lang="en-US" altLang="en-US" sz="2100" i="1">
                                            <a:solidFill>
                                              <a:schemeClr val="bg1"/>
                                            </a:solidFill>
                                            <a:latin typeface="DejaVu Math TeX Gyre" panose="02000503000000000000" charset="0"/>
                                            <a:cs typeface="DejaVu Math TeX Gyre" panose="02000503000000000000" charset="0"/>
                                          </a:rPr>
                                        </m:ctrlPr>
                                      </m:sSubSupPr>
                                      <m:e>
                                        <m:r>
                                          <a:rPr lang="en-US" altLang="en-US" sz="2100" i="1">
                                            <a:solidFill>
                                              <a:schemeClr val="bg1"/>
                                            </a:solidFill>
                                            <a:latin typeface="DejaVu Math TeX Gyre" panose="02000503000000000000" charset="0"/>
                                            <a:cs typeface="DejaVu Math TeX Gyre" panose="02000503000000000000" charset="0"/>
                                          </a:rPr>
                                          <m:t>𝑝</m:t>
                                        </m:r>
                                      </m:e>
                                      <m:sub>
                                        <m:r>
                                          <a:rPr lang="en-US" altLang="en-US" sz="2100" i="1">
                                            <a:solidFill>
                                              <a:schemeClr val="bg1"/>
                                            </a:solidFill>
                                            <a:latin typeface="DejaVu Math TeX Gyre" panose="02000503000000000000" charset="0"/>
                                            <a:cs typeface="DejaVu Math TeX Gyre" panose="02000503000000000000" charset="0"/>
                                          </a:rPr>
                                          <m:t>𝑖</m:t>
                                        </m:r>
                                        <m:r>
                                          <a:rPr lang="en-US" altLang="en-US" sz="2100" i="1">
                                            <a:solidFill>
                                              <a:schemeClr val="bg1"/>
                                            </a:solidFill>
                                            <a:latin typeface="DejaVu Math TeX Gyre" panose="02000503000000000000" charset="0"/>
                                            <a:cs typeface="DejaVu Math TeX Gyre" panose="02000503000000000000" charset="0"/>
                                          </a:rPr>
                                          <m:t>,</m:t>
                                        </m:r>
                                        <m:sSup>
                                          <m:sSupPr>
                                            <m:ctrlPr>
                                              <a:rPr lang="en-US" altLang="en-US" sz="2100" i="1">
                                                <a:solidFill>
                                                  <a:schemeClr val="bg1"/>
                                                </a:solidFill>
                                                <a:latin typeface="DejaVu Math TeX Gyre" panose="02000503000000000000" charset="0"/>
                                                <a:cs typeface="DejaVu Math TeX Gyre" panose="02000503000000000000" charset="0"/>
                                              </a:rPr>
                                            </m:ctrlPr>
                                          </m:sSupPr>
                                          <m:e>
                                            <m:r>
                                              <a:rPr lang="en-US" altLang="en-US" sz="2100" i="1">
                                                <a:solidFill>
                                                  <a:schemeClr val="bg1"/>
                                                </a:solidFill>
                                                <a:latin typeface="DejaVu Math TeX Gyre" panose="02000503000000000000" charset="0"/>
                                                <a:cs typeface="DejaVu Math TeX Gyre" panose="02000503000000000000" charset="0"/>
                                              </a:rPr>
                                              <m:t>𝑥</m:t>
                                            </m:r>
                                          </m:e>
                                          <m:sup>
                                            <m:r>
                                              <a:rPr lang="en-US" altLang="en-US" sz="2100" i="1">
                                                <a:solidFill>
                                                  <a:schemeClr val="bg1"/>
                                                </a:solidFill>
                                                <a:latin typeface="DejaVu Math TeX Gyre" panose="02000503000000000000" charset="0"/>
                                                <a:cs typeface="DejaVu Math TeX Gyre" panose="02000503000000000000" charset="0"/>
                                              </a:rPr>
                                              <m:t>𝑏</m:t>
                                            </m:r>
                                          </m:sup>
                                        </m:sSup>
                                      </m:sub>
                                      <m:sup>
                                        <m:r>
                                          <a:rPr lang="en-US" altLang="en-US" sz="2100" i="1">
                                            <a:solidFill>
                                              <a:schemeClr val="bg1"/>
                                            </a:solidFill>
                                            <a:latin typeface="DejaVu Math TeX Gyre" panose="02000503000000000000" charset="0"/>
                                            <a:cs typeface="DejaVu Math TeX Gyre" panose="02000503000000000000" charset="0"/>
                                          </a:rPr>
                                          <m:t>2</m:t>
                                        </m:r>
                                      </m:sup>
                                    </m:sSubSup>
                                    <m:r>
                                      <a:rPr lang="en-US" altLang="en-US" sz="2100" i="1">
                                        <a:solidFill>
                                          <a:schemeClr val="bg1"/>
                                        </a:solidFill>
                                        <a:latin typeface="DejaVu Math TeX Gyre" panose="02000503000000000000" charset="0"/>
                                        <a:cs typeface="DejaVu Math TeX Gyre" panose="02000503000000000000" charset="0"/>
                                      </a:rPr>
                                      <m:t>+</m:t>
                                    </m:r>
                                    <m:sSubSup>
                                      <m:sSubSupPr>
                                        <m:ctrlPr>
                                          <a:rPr lang="en-US" altLang="en-US" sz="2100" i="1">
                                            <a:solidFill>
                                              <a:schemeClr val="bg1"/>
                                            </a:solidFill>
                                            <a:latin typeface="DejaVu Math TeX Gyre" panose="02000503000000000000" charset="0"/>
                                            <a:cs typeface="DejaVu Math TeX Gyre" panose="02000503000000000000" charset="0"/>
                                          </a:rPr>
                                        </m:ctrlPr>
                                      </m:sSubSupPr>
                                      <m:e>
                                        <m:r>
                                          <a:rPr lang="en-US" altLang="en-US" sz="2100" i="1">
                                            <a:solidFill>
                                              <a:schemeClr val="bg1"/>
                                            </a:solidFill>
                                            <a:latin typeface="DejaVu Math TeX Gyre" panose="02000503000000000000" charset="0"/>
                                            <a:cs typeface="DejaVu Math TeX Gyre" panose="02000503000000000000" charset="0"/>
                                          </a:rPr>
                                          <m:t>𝑝</m:t>
                                        </m:r>
                                      </m:e>
                                      <m:sub>
                                        <m:r>
                                          <a:rPr lang="en-US" altLang="en-US" sz="2100" i="1">
                                            <a:solidFill>
                                              <a:schemeClr val="bg1"/>
                                            </a:solidFill>
                                            <a:latin typeface="DejaVu Math TeX Gyre" panose="02000503000000000000" charset="0"/>
                                            <a:cs typeface="DejaVu Math TeX Gyre" panose="02000503000000000000" charset="0"/>
                                          </a:rPr>
                                          <m:t>𝑖</m:t>
                                        </m:r>
                                        <m:r>
                                          <a:rPr lang="en-US" altLang="en-US" sz="2100" i="1">
                                            <a:solidFill>
                                              <a:schemeClr val="bg1"/>
                                            </a:solidFill>
                                            <a:latin typeface="DejaVu Math TeX Gyre" panose="02000503000000000000" charset="0"/>
                                            <a:cs typeface="DejaVu Math TeX Gyre" panose="02000503000000000000" charset="0"/>
                                          </a:rPr>
                                          <m:t>,</m:t>
                                        </m:r>
                                        <m:sSup>
                                          <m:sSupPr>
                                            <m:ctrlPr>
                                              <a:rPr lang="en-US" altLang="en-US" sz="2100" i="1">
                                                <a:solidFill>
                                                  <a:schemeClr val="bg1"/>
                                                </a:solidFill>
                                                <a:latin typeface="DejaVu Math TeX Gyre" panose="02000503000000000000" charset="0"/>
                                                <a:cs typeface="DejaVu Math TeX Gyre" panose="02000503000000000000" charset="0"/>
                                              </a:rPr>
                                            </m:ctrlPr>
                                          </m:sSupPr>
                                          <m:e>
                                            <m:r>
                                              <a:rPr lang="en-US" altLang="en-US" sz="2100" i="1">
                                                <a:solidFill>
                                                  <a:schemeClr val="bg1"/>
                                                </a:solidFill>
                                                <a:latin typeface="DejaVu Math TeX Gyre" panose="02000503000000000000" charset="0"/>
                                                <a:cs typeface="DejaVu Math TeX Gyre" panose="02000503000000000000" charset="0"/>
                                              </a:rPr>
                                              <m:t>𝑦</m:t>
                                            </m:r>
                                          </m:e>
                                          <m:sup>
                                            <m:r>
                                              <a:rPr lang="en-US" altLang="en-US" sz="2100" i="1">
                                                <a:solidFill>
                                                  <a:schemeClr val="bg1"/>
                                                </a:solidFill>
                                                <a:latin typeface="DejaVu Math TeX Gyre" panose="02000503000000000000" charset="0"/>
                                                <a:cs typeface="DejaVu Math TeX Gyre" panose="02000503000000000000" charset="0"/>
                                              </a:rPr>
                                              <m:t>𝑏</m:t>
                                            </m:r>
                                          </m:sup>
                                        </m:sSup>
                                      </m:sub>
                                      <m:sup>
                                        <m:r>
                                          <a:rPr lang="en-US" altLang="en-US" sz="2100" i="1">
                                            <a:solidFill>
                                              <a:schemeClr val="bg1"/>
                                            </a:solidFill>
                                            <a:latin typeface="DejaVu Math TeX Gyre" panose="02000503000000000000" charset="0"/>
                                            <a:cs typeface="DejaVu Math TeX Gyre" panose="02000503000000000000" charset="0"/>
                                          </a:rPr>
                                          <m:t>2</m:t>
                                        </m:r>
                                      </m:sup>
                                    </m:sSubSup>
                                  </m:e>
                                </m:rad>
                              </m:e>
                            </m:mr>
                            <m:mr>
                              <m:e>
                                <m:r>
                                  <a:rPr lang="en-US" altLang="en-US" sz="2100" i="1">
                                    <a:solidFill>
                                      <a:schemeClr val="bg1"/>
                                    </a:solidFill>
                                    <a:latin typeface="DejaVu Math TeX Gyre" panose="02000503000000000000" charset="0"/>
                                    <a:cs typeface="DejaVu Math TeX Gyre" panose="02000503000000000000" charset="0"/>
                                  </a:rPr>
                                  <m:t>𝑎𝑡𝑎𝑛</m:t>
                                </m:r>
                                <m:r>
                                  <a:rPr lang="en-US" altLang="en-US" sz="2100" i="1">
                                    <a:solidFill>
                                      <a:schemeClr val="bg1"/>
                                    </a:solidFill>
                                    <a:latin typeface="DejaVu Math TeX Gyre" panose="02000503000000000000" charset="0"/>
                                    <a:cs typeface="DejaVu Math TeX Gyre" panose="02000503000000000000" charset="0"/>
                                  </a:rPr>
                                  <m:t>2</m:t>
                                </m:r>
                                <m:r>
                                  <a:rPr lang="en-US" altLang="en-US" sz="2100" i="1">
                                    <a:solidFill>
                                      <a:schemeClr val="bg1"/>
                                    </a:solidFill>
                                    <a:latin typeface="DejaVu Math TeX Gyre" panose="02000503000000000000" charset="0"/>
                                    <a:cs typeface="DejaVu Math TeX Gyre" panose="02000503000000000000" charset="0"/>
                                  </a:rPr>
                                  <m:t>(</m:t>
                                </m:r>
                                <m:sSubSup>
                                  <m:sSubSupPr>
                                    <m:ctrlPr>
                                      <a:rPr lang="en-US" altLang="en-US" sz="2100" i="1">
                                        <a:solidFill>
                                          <a:schemeClr val="bg1"/>
                                        </a:solidFill>
                                        <a:latin typeface="DejaVu Math TeX Gyre" panose="02000503000000000000" charset="0"/>
                                        <a:cs typeface="DejaVu Math TeX Gyre" panose="02000503000000000000" charset="0"/>
                                      </a:rPr>
                                    </m:ctrlPr>
                                  </m:sSubSupPr>
                                  <m:e>
                                    <m:r>
                                      <a:rPr lang="en-US" altLang="en-US" sz="2100" i="1">
                                        <a:solidFill>
                                          <a:schemeClr val="bg1"/>
                                        </a:solidFill>
                                        <a:latin typeface="DejaVu Math TeX Gyre" panose="02000503000000000000" charset="0"/>
                                        <a:cs typeface="DejaVu Math TeX Gyre" panose="02000503000000000000" charset="0"/>
                                      </a:rPr>
                                      <m:t>𝑝</m:t>
                                    </m:r>
                                  </m:e>
                                  <m:sub>
                                    <m:r>
                                      <a:rPr lang="en-US" altLang="en-US" sz="2100" i="1">
                                        <a:solidFill>
                                          <a:schemeClr val="bg1"/>
                                        </a:solidFill>
                                        <a:latin typeface="DejaVu Math TeX Gyre" panose="02000503000000000000" charset="0"/>
                                        <a:cs typeface="DejaVu Math TeX Gyre" panose="02000503000000000000" charset="0"/>
                                      </a:rPr>
                                      <m:t>𝑖</m:t>
                                    </m:r>
                                    <m:r>
                                      <a:rPr lang="en-US" altLang="en-US" sz="2100" i="1">
                                        <a:solidFill>
                                          <a:schemeClr val="bg1"/>
                                        </a:solidFill>
                                        <a:latin typeface="DejaVu Math TeX Gyre" panose="02000503000000000000" charset="0"/>
                                        <a:cs typeface="DejaVu Math TeX Gyre" panose="02000503000000000000" charset="0"/>
                                      </a:rPr>
                                      <m:t>,</m:t>
                                    </m:r>
                                    <m:r>
                                      <a:rPr lang="en-US" altLang="en-US" sz="2100" i="1">
                                        <a:solidFill>
                                          <a:schemeClr val="bg1"/>
                                        </a:solidFill>
                                        <a:latin typeface="DejaVu Math TeX Gyre" panose="02000503000000000000" charset="0"/>
                                        <a:cs typeface="DejaVu Math TeX Gyre" panose="02000503000000000000" charset="0"/>
                                      </a:rPr>
                                      <m:t>𝑦</m:t>
                                    </m:r>
                                  </m:sub>
                                  <m:sup>
                                    <m:r>
                                      <a:rPr lang="en-US" altLang="en-US" sz="2100" i="1">
                                        <a:solidFill>
                                          <a:schemeClr val="bg1"/>
                                        </a:solidFill>
                                        <a:latin typeface="DejaVu Math TeX Gyre" panose="02000503000000000000" charset="0"/>
                                        <a:cs typeface="DejaVu Math TeX Gyre" panose="02000503000000000000" charset="0"/>
                                      </a:rPr>
                                      <m:t>𝑏</m:t>
                                    </m:r>
                                  </m:sup>
                                </m:sSubSup>
                                <m:r>
                                  <a:rPr lang="en-US" altLang="en-US" sz="2100" i="1">
                                    <a:solidFill>
                                      <a:schemeClr val="bg1"/>
                                    </a:solidFill>
                                    <a:latin typeface="DejaVu Math TeX Gyre" panose="02000503000000000000" charset="0"/>
                                    <a:cs typeface="DejaVu Math TeX Gyre" panose="02000503000000000000" charset="0"/>
                                  </a:rPr>
                                  <m:t>,</m:t>
                                </m:r>
                                <m:sSubSup>
                                  <m:sSubSupPr>
                                    <m:ctrlPr>
                                      <a:rPr lang="en-US" altLang="en-US" sz="2100" i="1">
                                        <a:solidFill>
                                          <a:schemeClr val="bg1"/>
                                        </a:solidFill>
                                        <a:latin typeface="DejaVu Math TeX Gyre" panose="02000503000000000000" charset="0"/>
                                        <a:cs typeface="DejaVu Math TeX Gyre" panose="02000503000000000000" charset="0"/>
                                      </a:rPr>
                                    </m:ctrlPr>
                                  </m:sSubSupPr>
                                  <m:e>
                                    <m:r>
                                      <a:rPr lang="en-US" altLang="en-US" sz="2100" i="1">
                                        <a:solidFill>
                                          <a:schemeClr val="bg1"/>
                                        </a:solidFill>
                                        <a:latin typeface="DejaVu Math TeX Gyre" panose="02000503000000000000" charset="0"/>
                                        <a:cs typeface="DejaVu Math TeX Gyre" panose="02000503000000000000" charset="0"/>
                                      </a:rPr>
                                      <m:t>𝑝</m:t>
                                    </m:r>
                                  </m:e>
                                  <m:sub>
                                    <m:r>
                                      <a:rPr lang="en-US" altLang="en-US" sz="2100" i="1">
                                        <a:solidFill>
                                          <a:schemeClr val="bg1"/>
                                        </a:solidFill>
                                        <a:latin typeface="DejaVu Math TeX Gyre" panose="02000503000000000000" charset="0"/>
                                        <a:cs typeface="DejaVu Math TeX Gyre" panose="02000503000000000000" charset="0"/>
                                      </a:rPr>
                                      <m:t>𝑖</m:t>
                                    </m:r>
                                    <m:r>
                                      <a:rPr lang="en-US" altLang="en-US" sz="2100" i="1">
                                        <a:solidFill>
                                          <a:schemeClr val="bg1"/>
                                        </a:solidFill>
                                        <a:latin typeface="DejaVu Math TeX Gyre" panose="02000503000000000000" charset="0"/>
                                        <a:cs typeface="DejaVu Math TeX Gyre" panose="02000503000000000000" charset="0"/>
                                      </a:rPr>
                                      <m:t>,</m:t>
                                    </m:r>
                                    <m:r>
                                      <a:rPr lang="en-US" altLang="en-US" sz="2100" i="1">
                                        <a:solidFill>
                                          <a:schemeClr val="bg1"/>
                                        </a:solidFill>
                                        <a:latin typeface="DejaVu Math TeX Gyre" panose="02000503000000000000" charset="0"/>
                                        <a:cs typeface="DejaVu Math TeX Gyre" panose="02000503000000000000" charset="0"/>
                                      </a:rPr>
                                      <m:t>𝑥</m:t>
                                    </m:r>
                                  </m:sub>
                                  <m:sup>
                                    <m:r>
                                      <a:rPr lang="en-US" altLang="en-US" sz="2100" i="1">
                                        <a:solidFill>
                                          <a:schemeClr val="bg1"/>
                                        </a:solidFill>
                                        <a:latin typeface="DejaVu Math TeX Gyre" panose="02000503000000000000" charset="0"/>
                                        <a:cs typeface="DejaVu Math TeX Gyre" panose="02000503000000000000" charset="0"/>
                                      </a:rPr>
                                      <m:t>𝑏</m:t>
                                    </m:r>
                                  </m:sup>
                                </m:sSubSup>
                                <m:r>
                                  <a:rPr lang="en-US" altLang="en-US" sz="2100" i="1">
                                    <a:solidFill>
                                      <a:schemeClr val="bg1"/>
                                    </a:solidFill>
                                    <a:latin typeface="DejaVu Math TeX Gyre" panose="02000503000000000000" charset="0"/>
                                    <a:cs typeface="DejaVu Math TeX Gyre" panose="02000503000000000000" charset="0"/>
                                  </a:rPr>
                                  <m:t>)</m:t>
                                </m:r>
                              </m:e>
                            </m:mr>
                            <m:mr>
                              <m:e>
                                <m:r>
                                  <a:rPr lang="en-US" altLang="en-US" sz="2100" i="1">
                                    <a:solidFill>
                                      <a:schemeClr val="bg1"/>
                                    </a:solidFill>
                                    <a:latin typeface="DejaVu Math TeX Gyre" panose="02000503000000000000" charset="0"/>
                                    <a:cs typeface="DejaVu Math TeX Gyre" panose="02000503000000000000" charset="0"/>
                                  </a:rPr>
                                  <m:t>𝑎𝑡𝑎𝑛</m:t>
                                </m:r>
                                <m:r>
                                  <a:rPr lang="en-US" altLang="en-US" sz="2100" i="1">
                                    <a:solidFill>
                                      <a:schemeClr val="bg1"/>
                                    </a:solidFill>
                                    <a:latin typeface="DejaVu Math TeX Gyre" panose="02000503000000000000" charset="0"/>
                                    <a:cs typeface="DejaVu Math TeX Gyre" panose="02000503000000000000" charset="0"/>
                                  </a:rPr>
                                  <m:t>2</m:t>
                                </m:r>
                                <m:r>
                                  <a:rPr lang="en-US" altLang="en-US" sz="2100" i="1">
                                    <a:solidFill>
                                      <a:schemeClr val="bg1"/>
                                    </a:solidFill>
                                    <a:latin typeface="DejaVu Math TeX Gyre" panose="02000503000000000000" charset="0"/>
                                    <a:cs typeface="DejaVu Math TeX Gyre" panose="02000503000000000000" charset="0"/>
                                  </a:rPr>
                                  <m:t>(</m:t>
                                </m:r>
                                <m:sSubSup>
                                  <m:sSubSupPr>
                                    <m:ctrlPr>
                                      <a:rPr lang="en-US" altLang="en-US" sz="2100" i="1">
                                        <a:solidFill>
                                          <a:schemeClr val="bg1"/>
                                        </a:solidFill>
                                        <a:latin typeface="DejaVu Math TeX Gyre" panose="02000503000000000000" charset="0"/>
                                        <a:cs typeface="DejaVu Math TeX Gyre" panose="02000503000000000000" charset="0"/>
                                      </a:rPr>
                                    </m:ctrlPr>
                                  </m:sSubSupPr>
                                  <m:e>
                                    <m:r>
                                      <a:rPr lang="en-US" altLang="en-US" sz="2100" i="1">
                                        <a:solidFill>
                                          <a:schemeClr val="bg1"/>
                                        </a:solidFill>
                                        <a:latin typeface="DejaVu Math TeX Gyre" panose="02000503000000000000" charset="0"/>
                                        <a:cs typeface="DejaVu Math TeX Gyre" panose="02000503000000000000" charset="0"/>
                                      </a:rPr>
                                      <m:t>𝑝</m:t>
                                    </m:r>
                                  </m:e>
                                  <m:sub>
                                    <m:r>
                                      <a:rPr lang="en-US" altLang="en-US" sz="2100" i="1">
                                        <a:solidFill>
                                          <a:schemeClr val="bg1"/>
                                        </a:solidFill>
                                        <a:latin typeface="DejaVu Math TeX Gyre" panose="02000503000000000000" charset="0"/>
                                        <a:cs typeface="DejaVu Math TeX Gyre" panose="02000503000000000000" charset="0"/>
                                      </a:rPr>
                                      <m:t>𝑖</m:t>
                                    </m:r>
                                    <m:r>
                                      <a:rPr lang="en-US" altLang="en-US" sz="2100" i="1">
                                        <a:solidFill>
                                          <a:schemeClr val="bg1"/>
                                        </a:solidFill>
                                        <a:latin typeface="DejaVu Math TeX Gyre" panose="02000503000000000000" charset="0"/>
                                        <a:cs typeface="DejaVu Math TeX Gyre" panose="02000503000000000000" charset="0"/>
                                      </a:rPr>
                                      <m:t>,</m:t>
                                    </m:r>
                                    <m:r>
                                      <a:rPr lang="en-US" altLang="en-US" sz="2100" i="1">
                                        <a:solidFill>
                                          <a:schemeClr val="bg1"/>
                                        </a:solidFill>
                                        <a:latin typeface="DejaVu Math TeX Gyre" panose="02000503000000000000" charset="0"/>
                                        <a:cs typeface="DejaVu Math TeX Gyre" panose="02000503000000000000" charset="0"/>
                                      </a:rPr>
                                      <m:t>𝑧</m:t>
                                    </m:r>
                                  </m:sub>
                                  <m:sup>
                                    <m:r>
                                      <a:rPr lang="en-US" altLang="en-US" sz="2100" i="1">
                                        <a:solidFill>
                                          <a:schemeClr val="bg1"/>
                                        </a:solidFill>
                                        <a:latin typeface="DejaVu Math TeX Gyre" panose="02000503000000000000" charset="0"/>
                                        <a:cs typeface="DejaVu Math TeX Gyre" panose="02000503000000000000" charset="0"/>
                                      </a:rPr>
                                      <m:t>𝑏</m:t>
                                    </m:r>
                                  </m:sup>
                                </m:sSubSup>
                                <m:r>
                                  <a:rPr lang="en-US" altLang="en-US" sz="2100" i="1">
                                    <a:solidFill>
                                      <a:schemeClr val="bg1"/>
                                    </a:solidFill>
                                    <a:latin typeface="DejaVu Math TeX Gyre" panose="02000503000000000000" charset="0"/>
                                    <a:cs typeface="DejaVu Math TeX Gyre" panose="02000503000000000000" charset="0"/>
                                  </a:rPr>
                                  <m:t>,</m:t>
                                </m:r>
                                <m:sSubSup>
                                  <m:sSubSupPr>
                                    <m:ctrlPr>
                                      <a:rPr lang="en-US" altLang="en-US" sz="2100" i="1">
                                        <a:solidFill>
                                          <a:schemeClr val="bg1"/>
                                        </a:solidFill>
                                        <a:latin typeface="DejaVu Math TeX Gyre" panose="02000503000000000000" charset="0"/>
                                        <a:cs typeface="DejaVu Math TeX Gyre" panose="02000503000000000000" charset="0"/>
                                      </a:rPr>
                                    </m:ctrlPr>
                                  </m:sSubSupPr>
                                  <m:e>
                                    <m:r>
                                      <a:rPr lang="en-US" altLang="en-US" sz="2100" i="1">
                                        <a:solidFill>
                                          <a:schemeClr val="bg1"/>
                                        </a:solidFill>
                                        <a:latin typeface="DejaVu Math TeX Gyre" panose="02000503000000000000" charset="0"/>
                                        <a:cs typeface="DejaVu Math TeX Gyre" panose="02000503000000000000" charset="0"/>
                                      </a:rPr>
                                      <m:t>𝑝</m:t>
                                    </m:r>
                                  </m:e>
                                  <m:sub>
                                    <m:r>
                                      <a:rPr lang="en-US" altLang="en-US" sz="2100" i="1">
                                        <a:solidFill>
                                          <a:schemeClr val="bg1"/>
                                        </a:solidFill>
                                        <a:latin typeface="DejaVu Math TeX Gyre" panose="02000503000000000000" charset="0"/>
                                        <a:cs typeface="DejaVu Math TeX Gyre" panose="02000503000000000000" charset="0"/>
                                      </a:rPr>
                                      <m:t>𝑖</m:t>
                                    </m:r>
                                    <m:r>
                                      <a:rPr lang="en-US" altLang="en-US" sz="2100" i="1">
                                        <a:solidFill>
                                          <a:schemeClr val="bg1"/>
                                        </a:solidFill>
                                        <a:latin typeface="DejaVu Math TeX Gyre" panose="02000503000000000000" charset="0"/>
                                        <a:cs typeface="DejaVu Math TeX Gyre" panose="02000503000000000000" charset="0"/>
                                      </a:rPr>
                                      <m:t>,</m:t>
                                    </m:r>
                                    <m:r>
                                      <a:rPr lang="en-US" altLang="en-US" sz="2100" i="1">
                                        <a:solidFill>
                                          <a:schemeClr val="bg1"/>
                                        </a:solidFill>
                                        <a:latin typeface="DejaVu Math TeX Gyre" panose="02000503000000000000" charset="0"/>
                                        <a:cs typeface="DejaVu Math TeX Gyre" panose="02000503000000000000" charset="0"/>
                                      </a:rPr>
                                      <m:t>𝜌</m:t>
                                    </m:r>
                                  </m:sub>
                                  <m:sup>
                                    <m:r>
                                      <a:rPr lang="en-US" altLang="en-US" sz="2100" i="1">
                                        <a:solidFill>
                                          <a:schemeClr val="bg1"/>
                                        </a:solidFill>
                                        <a:latin typeface="DejaVu Math TeX Gyre" panose="02000503000000000000" charset="0"/>
                                        <a:cs typeface="DejaVu Math TeX Gyre" panose="02000503000000000000" charset="0"/>
                                      </a:rPr>
                                      <m:t>𝑏</m:t>
                                    </m:r>
                                  </m:sup>
                                </m:sSubSup>
                                <m:r>
                                  <a:rPr lang="en-US" altLang="en-US" sz="2100" i="1">
                                    <a:solidFill>
                                      <a:schemeClr val="bg1"/>
                                    </a:solidFill>
                                    <a:latin typeface="DejaVu Math TeX Gyre" panose="02000503000000000000" charset="0"/>
                                    <a:cs typeface="DejaVu Math TeX Gyre" panose="02000503000000000000" charset="0"/>
                                  </a:rPr>
                                  <m:t>)</m:t>
                                </m:r>
                              </m:e>
                            </m:mr>
                          </m:m>
                        </m:e>
                      </m:d>
                    </m:oMath>
                  </m:oMathPara>
                </a14:m>
                <a:endParaRPr lang="en-US" altLang="en-US" sz="2100">
                  <a:solidFill>
                    <a:schemeClr val="bg1"/>
                  </a:solidFill>
                  <a:latin typeface="DejaVu Math TeX Gyre" panose="02000503000000000000" charset="0"/>
                  <a:cs typeface="DejaVu Math TeX Gyre" panose="02000503000000000000" charset="0"/>
                </a:endParaRPr>
              </a:p>
            </p:txBody>
          </p:sp>
        </mc:Choice>
        <mc:Fallback>
          <p:sp>
            <p:nvSpPr>
              <p:cNvPr id="6" name="Content Placeholder 5"/>
              <p:cNvSpPr>
                <a:spLocks noRot="true" noChangeAspect="true" noMove="true" noResize="true" noEditPoints="true" noAdjustHandles="true" noChangeArrowheads="true" noChangeShapeType="true" noTextEdit="true"/>
              </p:cNvSpPr>
              <p:nvPr>
                <p:ph sz="half" idx="2"/>
              </p:nvPr>
            </p:nvSpPr>
            <p:spPr>
              <a:xfrm>
                <a:off x="334645" y="1261110"/>
                <a:ext cx="5531485" cy="5020310"/>
              </a:xfrm>
              <a:blipFill rotWithShape="true">
                <a:blip r:embed="rId1"/>
                <a:stretch>
                  <a:fillRect b="-1404"/>
                </a:stretch>
              </a:blipFill>
            </p:spPr>
            <p:txBody>
              <a:bodyPr/>
              <a:lstStyle/>
              <a:p>
                <a:r>
                  <a:rPr lang="en-US" altLang="en-US">
                    <a:noFill/>
                  </a:rPr>
                  <a:t> </a:t>
                </a:r>
              </a:p>
            </p:txBody>
          </p:sp>
        </mc:Fallback>
      </mc:AlternateContent>
      <p:pic>
        <p:nvPicPr>
          <p:cNvPr id="4" name="Picture 3" descr="fig7-range_and_bearing"/>
          <p:cNvPicPr>
            <a:picLocks noChangeAspect="true"/>
          </p:cNvPicPr>
          <p:nvPr/>
        </p:nvPicPr>
        <p:blipFill>
          <a:blip r:embed="rId2"/>
          <a:srcRect l="24737" t="127" r="16316" b="9999"/>
          <a:stretch>
            <a:fillRect/>
          </a:stretch>
        </p:blipFill>
        <p:spPr>
          <a:xfrm>
            <a:off x="6929120" y="182880"/>
            <a:ext cx="5120640" cy="6492240"/>
          </a:xfrm>
          <a:prstGeom prst="rect">
            <a:avLst/>
          </a:prstGeom>
        </p:spPr>
      </p:pic>
      <p:sp>
        <p:nvSpPr>
          <p:cNvPr id="3" name="Slide Number Placeholder 2"/>
          <p:cNvSpPr>
            <a:spLocks noGrp="true"/>
          </p:cNvSpPr>
          <p:nvPr>
            <p:ph type="sldNum" sz="quarter" idx="12"/>
          </p:nvPr>
        </p:nvSpPr>
        <p:spPr/>
        <p:txBody>
          <a:bodyPr/>
          <a:p>
            <a:fld id="{49AE70B2-8BF9-45C0-BB95-33D1B9D3A854}" type="slidenum">
              <a:rPr lang="zh-CN" altLang="en-US" smtClean="0">
                <a:latin typeface="Neutra Text" panose="02000000000000000000" charset="0"/>
                <a:cs typeface="Neutra Text" panose="02000000000000000000" charset="0"/>
              </a:rPr>
            </a:fld>
            <a:endParaRPr lang="zh-CN" altLang="en-US" smtClean="0">
              <a:latin typeface="Neutra Text" panose="02000000000000000000" charset="0"/>
              <a:cs typeface="Neutra Text" panose="02000000000000000000" charset="0"/>
            </a:endParaRPr>
          </a:p>
        </p:txBody>
      </p:sp>
      <p:sp>
        <p:nvSpPr>
          <p:cNvPr id="5" name="Freeform 4"/>
          <p:cNvSpPr/>
          <p:nvPr/>
        </p:nvSpPr>
        <p:spPr>
          <a:xfrm>
            <a:off x="8190230" y="1371600"/>
            <a:ext cx="2124075" cy="1257300"/>
          </a:xfrm>
          <a:custGeom>
            <a:avLst/>
            <a:gdLst>
              <a:gd name="connisteX0" fmla="*/ 85725 w 2124075"/>
              <a:gd name="connsiteY0" fmla="*/ 0 h 1257300"/>
              <a:gd name="connisteX1" fmla="*/ 2124075 w 2124075"/>
              <a:gd name="connsiteY1" fmla="*/ 1085850 h 1257300"/>
              <a:gd name="connisteX2" fmla="*/ 2000250 w 2124075"/>
              <a:gd name="connsiteY2" fmla="*/ 1257300 h 1257300"/>
              <a:gd name="connisteX3" fmla="*/ 0 w 2124075"/>
              <a:gd name="connsiteY3" fmla="*/ 200025 h 1257300"/>
              <a:gd name="connisteX4" fmla="*/ 85725 w 2124075"/>
              <a:gd name="connsiteY4" fmla="*/ 0 h 1257300"/>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2124075" h="1257300">
                <a:moveTo>
                  <a:pt x="85725" y="0"/>
                </a:moveTo>
                <a:lnTo>
                  <a:pt x="2124075" y="1085850"/>
                </a:lnTo>
                <a:lnTo>
                  <a:pt x="2000250" y="1257300"/>
                </a:lnTo>
                <a:lnTo>
                  <a:pt x="0" y="200025"/>
                </a:lnTo>
                <a:lnTo>
                  <a:pt x="85725" y="0"/>
                </a:lnTo>
                <a:close/>
              </a:path>
            </a:pathLst>
          </a:custGeom>
          <a:gradFill>
            <a:gsLst>
              <a:gs pos="100000">
                <a:srgbClr val="FE4444">
                  <a:alpha val="24000"/>
                </a:srgbClr>
              </a:gs>
              <a:gs pos="100000">
                <a:srgbClr val="832B2B"/>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Freeform 6"/>
          <p:cNvSpPr/>
          <p:nvPr/>
        </p:nvSpPr>
        <p:spPr>
          <a:xfrm>
            <a:off x="8997950" y="2108200"/>
            <a:ext cx="786765" cy="1006475"/>
          </a:xfrm>
          <a:custGeom>
            <a:avLst/>
            <a:gdLst>
              <a:gd name="connisteX0" fmla="*/ 506779 w 786977"/>
              <a:gd name="connsiteY0" fmla="*/ 35142 h 1006371"/>
              <a:gd name="connisteX1" fmla="*/ 1954 w 786977"/>
              <a:gd name="connsiteY1" fmla="*/ 435192 h 1006371"/>
              <a:gd name="connisteX2" fmla="*/ 678229 w 786977"/>
              <a:gd name="connsiteY2" fmla="*/ 978117 h 1006371"/>
              <a:gd name="connisteX3" fmla="*/ 773479 w 786977"/>
              <a:gd name="connsiteY3" fmla="*/ 892392 h 1006371"/>
              <a:gd name="connisteX4" fmla="*/ 649654 w 786977"/>
              <a:gd name="connsiteY4" fmla="*/ 882867 h 1006371"/>
              <a:gd name="connisteX5" fmla="*/ 154354 w 786977"/>
              <a:gd name="connsiteY5" fmla="*/ 397092 h 1006371"/>
              <a:gd name="connisteX6" fmla="*/ 563929 w 786977"/>
              <a:gd name="connsiteY6" fmla="*/ 82767 h 1006371"/>
              <a:gd name="connisteX7" fmla="*/ 506779 w 786977"/>
              <a:gd name="connsiteY7" fmla="*/ 35142 h 100637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786977" h="1006372">
                <a:moveTo>
                  <a:pt x="506780" y="35143"/>
                </a:moveTo>
                <a:cubicBezTo>
                  <a:pt x="394385" y="105628"/>
                  <a:pt x="-32335" y="246598"/>
                  <a:pt x="1955" y="435193"/>
                </a:cubicBezTo>
                <a:cubicBezTo>
                  <a:pt x="36245" y="623788"/>
                  <a:pt x="523925" y="886678"/>
                  <a:pt x="678230" y="978118"/>
                </a:cubicBezTo>
                <a:cubicBezTo>
                  <a:pt x="832535" y="1069558"/>
                  <a:pt x="779195" y="911443"/>
                  <a:pt x="773480" y="892393"/>
                </a:cubicBezTo>
                <a:cubicBezTo>
                  <a:pt x="767765" y="873343"/>
                  <a:pt x="773480" y="981928"/>
                  <a:pt x="649655" y="882868"/>
                </a:cubicBezTo>
                <a:cubicBezTo>
                  <a:pt x="525830" y="783808"/>
                  <a:pt x="171500" y="557113"/>
                  <a:pt x="154355" y="397093"/>
                </a:cubicBezTo>
                <a:cubicBezTo>
                  <a:pt x="137210" y="237073"/>
                  <a:pt x="493445" y="155158"/>
                  <a:pt x="563930" y="82768"/>
                </a:cubicBezTo>
                <a:cubicBezTo>
                  <a:pt x="634415" y="10378"/>
                  <a:pt x="619175" y="-35342"/>
                  <a:pt x="506780" y="35143"/>
                </a:cubicBezTo>
                <a:close/>
              </a:path>
            </a:pathLst>
          </a:custGeom>
          <a:gradFill>
            <a:gsLst>
              <a:gs pos="100000">
                <a:srgbClr val="FE4444">
                  <a:alpha val="24000"/>
                </a:srgbClr>
              </a:gs>
              <a:gs pos="100000">
                <a:srgbClr val="832B2B"/>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Freeform 7"/>
          <p:cNvSpPr/>
          <p:nvPr/>
        </p:nvSpPr>
        <p:spPr>
          <a:xfrm>
            <a:off x="8104505" y="228600"/>
            <a:ext cx="2219325" cy="2257425"/>
          </a:xfrm>
          <a:custGeom>
            <a:avLst/>
            <a:gdLst>
              <a:gd name="connisteX0" fmla="*/ 57150 w 2219325"/>
              <a:gd name="connsiteY0" fmla="*/ 0 h 2257425"/>
              <a:gd name="connisteX1" fmla="*/ 2219325 w 2219325"/>
              <a:gd name="connsiteY1" fmla="*/ 2190750 h 2257425"/>
              <a:gd name="connisteX2" fmla="*/ 2181225 w 2219325"/>
              <a:gd name="connsiteY2" fmla="*/ 2257425 h 2257425"/>
              <a:gd name="connisteX3" fmla="*/ 0 w 2219325"/>
              <a:gd name="connsiteY3" fmla="*/ 152400 h 2257425"/>
              <a:gd name="connisteX4" fmla="*/ 76200 w 2219325"/>
              <a:gd name="connsiteY4" fmla="*/ 38100 h 225742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2219325" h="2257425">
                <a:moveTo>
                  <a:pt x="57150" y="0"/>
                </a:moveTo>
                <a:lnTo>
                  <a:pt x="2219325" y="2190750"/>
                </a:lnTo>
                <a:lnTo>
                  <a:pt x="2181225" y="2257425"/>
                </a:lnTo>
                <a:lnTo>
                  <a:pt x="0" y="152400"/>
                </a:lnTo>
                <a:lnTo>
                  <a:pt x="76200" y="38100"/>
                </a:lnTo>
              </a:path>
            </a:pathLst>
          </a:custGeom>
          <a:gradFill>
            <a:gsLst>
              <a:gs pos="100000">
                <a:srgbClr val="FE4444">
                  <a:alpha val="24000"/>
                </a:srgbClr>
              </a:gs>
              <a:gs pos="100000">
                <a:srgbClr val="832B2B"/>
              </a:gs>
            </a:gsLst>
            <a:lin ang="5400000" scaled="false"/>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true"/>
      <p:bldP spid="5" grpId="1" animBg="true"/>
      <p:bldP spid="7" grpId="0" animBg="true"/>
      <p:bldP spid="7" grpId="1" animBg="true"/>
      <p:bldP spid="8" grpId="0" animBg="true"/>
    </p:bldLst>
  </p:timing>
</p:sld>
</file>

<file path=ppt/theme/theme1.xml><?xml version="1.0" encoding="utf-8"?>
<a:theme xmlns:a="http://schemas.openxmlformats.org/drawingml/2006/main" name="Default Design">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5001</Words>
  <Application>WPS Presentation</Application>
  <PresentationFormat>宽屏</PresentationFormat>
  <Paragraphs>265</Paragraphs>
  <Slides>23</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23</vt:i4>
      </vt:variant>
    </vt:vector>
  </HeadingPairs>
  <TitlesOfParts>
    <vt:vector size="38" baseType="lpstr">
      <vt:lpstr>Arial</vt:lpstr>
      <vt:lpstr>SimSun</vt:lpstr>
      <vt:lpstr>Wingdings</vt:lpstr>
      <vt:lpstr>Droid Sans Fallback</vt:lpstr>
      <vt:lpstr>Futura Md BT</vt:lpstr>
      <vt:lpstr>Neutra Text</vt:lpstr>
      <vt:lpstr>Wingdings</vt:lpstr>
      <vt:lpstr>DejaVu Math TeX Gyre</vt:lpstr>
      <vt:lpstr>Gubbi</vt:lpstr>
      <vt:lpstr>Futura Bk BT</vt:lpstr>
      <vt:lpstr>微软雅黑</vt:lpstr>
      <vt:lpstr>Arial Unicode MS</vt:lpstr>
      <vt:lpstr>Trebuchet MS</vt:lpstr>
      <vt:lpstr>SimSun</vt:lpstr>
      <vt:lpstr>Default Design</vt:lpstr>
      <vt:lpstr>A ROS implementation of a 6-DoF EKF for indoor drone Visual SLAM</vt:lpstr>
      <vt:lpstr>Leonardo Drone Contest</vt:lpstr>
      <vt:lpstr>Simultaneous Localization and Mapping</vt:lpstr>
      <vt:lpstr>EKF-SLAM approach</vt:lpstr>
      <vt:lpstr>Proposed implementation</vt:lpstr>
      <vt:lpstr>The drone</vt:lpstr>
      <vt:lpstr>PowerPoint 演示文稿</vt:lpstr>
      <vt:lpstr>PowerPoint 演示文稿</vt:lpstr>
      <vt:lpstr>PowerPoint 演示文稿</vt:lpstr>
      <vt:lpstr>PowerPoint 演示文稿</vt:lpstr>
      <vt:lpstr>PowerPoint 演示文稿</vt:lpstr>
      <vt:lpstr>PowerPoint 演示文稿</vt:lpstr>
      <vt:lpstr>Experiments &amp; Results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 any question?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diego</dc:creator>
  <cp:lastModifiedBy>diego</cp:lastModifiedBy>
  <cp:revision>54</cp:revision>
  <dcterms:created xsi:type="dcterms:W3CDTF">2020-12-15T12:50:22Z</dcterms:created>
  <dcterms:modified xsi:type="dcterms:W3CDTF">2020-12-15T12:50:22Z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1033-11.1.0.9719</vt:lpwstr>
  </property>
</Properties>
</file>